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4"/>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1F7A60-7CF6-5646-9F9C-EAD5D4891291}" type="datetimeFigureOut">
              <a:rPr lang="en-US" smtClean="0"/>
              <a:t>5/11/22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2E5ABA-F9AD-CB43-8E6E-81E7E668C946}" type="slidenum">
              <a:rPr lang="en-US" smtClean="0"/>
              <a:t>‹#›</a:t>
            </a:fld>
            <a:endParaRPr lang="en-US"/>
          </a:p>
        </p:txBody>
      </p:sp>
    </p:spTree>
    <p:extLst>
      <p:ext uri="{BB962C8B-B14F-4D97-AF65-F5344CB8AC3E}">
        <p14:creationId xmlns:p14="http://schemas.microsoft.com/office/powerpoint/2010/main" val="3857706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z-Latn-AZ" sz="1200" i="1" dirty="0">
                <a:latin typeface="Times" pitchFamily="2" charset="0"/>
              </a:rPr>
              <a:t>Qeyd - Azərbaycan 1992-ci ildə Konvensiyanı, 27 noyabr 2001-ci ildən Fakultativ Protokolu ratifikasiya edib </a:t>
            </a:r>
          </a:p>
          <a:p>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4</a:t>
            </a:fld>
            <a:endParaRPr lang="en-US"/>
          </a:p>
        </p:txBody>
      </p:sp>
    </p:spTree>
    <p:extLst>
      <p:ext uri="{BB962C8B-B14F-4D97-AF65-F5344CB8AC3E}">
        <p14:creationId xmlns:p14="http://schemas.microsoft.com/office/powerpoint/2010/main" val="176784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Azərbaycan</a:t>
            </a:r>
            <a:r>
              <a:rPr lang="en-US" dirty="0"/>
              <a:t> 16 </a:t>
            </a:r>
            <a:r>
              <a:rPr lang="en-US" dirty="0" err="1"/>
              <a:t>avqust</a:t>
            </a:r>
            <a:r>
              <a:rPr lang="en-US" dirty="0"/>
              <a:t> 1996-cı </a:t>
            </a:r>
            <a:r>
              <a:rPr lang="en-US" dirty="0" err="1"/>
              <a:t>ildən</a:t>
            </a:r>
            <a:r>
              <a:rPr lang="en-US" dirty="0"/>
              <a:t> </a:t>
            </a:r>
            <a:r>
              <a:rPr lang="en-US" dirty="0" err="1"/>
              <a:t>Konvensiyanı</a:t>
            </a:r>
            <a:r>
              <a:rPr lang="en-US" dirty="0"/>
              <a:t> </a:t>
            </a:r>
            <a:r>
              <a:rPr lang="en-US" dirty="0" err="1"/>
              <a:t>ratifikasiya</a:t>
            </a:r>
            <a:r>
              <a:rPr lang="en-US" dirty="0"/>
              <a:t> </a:t>
            </a:r>
            <a:r>
              <a:rPr lang="en-US" dirty="0" err="1"/>
              <a:t>edib</a:t>
            </a:r>
            <a:r>
              <a:rPr lang="en-US" dirty="0"/>
              <a:t> </a:t>
            </a:r>
            <a:r>
              <a:rPr lang="en-US" dirty="0" err="1"/>
              <a:t>və</a:t>
            </a:r>
            <a:r>
              <a:rPr lang="en-US" dirty="0"/>
              <a:t> 22-ci </a:t>
            </a:r>
            <a:r>
              <a:rPr lang="en-US" dirty="0" err="1"/>
              <a:t>maddəsnin</a:t>
            </a:r>
            <a:r>
              <a:rPr lang="en-US" dirty="0"/>
              <a:t> (a) </a:t>
            </a:r>
            <a:r>
              <a:rPr lang="en-US" dirty="0" err="1"/>
              <a:t>qaydasını</a:t>
            </a:r>
            <a:r>
              <a:rPr lang="en-US" dirty="0"/>
              <a:t> </a:t>
            </a:r>
            <a:r>
              <a:rPr lang="en-US" dirty="0" err="1"/>
              <a:t>qəbul</a:t>
            </a:r>
            <a:r>
              <a:rPr lang="en-US" dirty="0"/>
              <a:t> </a:t>
            </a:r>
            <a:r>
              <a:rPr lang="en-US" dirty="0" err="1"/>
              <a:t>edib</a:t>
            </a:r>
            <a:r>
              <a:rPr lang="en-US" dirty="0"/>
              <a:t> </a:t>
            </a:r>
          </a:p>
          <a:p>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8</a:t>
            </a:fld>
            <a:endParaRPr lang="en-US"/>
          </a:p>
        </p:txBody>
      </p:sp>
    </p:spTree>
    <p:extLst>
      <p:ext uri="{BB962C8B-B14F-4D97-AF65-F5344CB8AC3E}">
        <p14:creationId xmlns:p14="http://schemas.microsoft.com/office/powerpoint/2010/main" val="2559675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Azərbaycan</a:t>
            </a:r>
            <a:r>
              <a:rPr lang="en-US" dirty="0"/>
              <a:t> 6 </a:t>
            </a:r>
            <a:r>
              <a:rPr lang="en-US" dirty="0" err="1"/>
              <a:t>iyulda</a:t>
            </a:r>
            <a:r>
              <a:rPr lang="en-US" dirty="0"/>
              <a:t> 2000-ci </a:t>
            </a:r>
            <a:r>
              <a:rPr lang="en-US" dirty="0" err="1"/>
              <a:t>ildə</a:t>
            </a:r>
            <a:r>
              <a:rPr lang="en-US" dirty="0"/>
              <a:t> </a:t>
            </a:r>
            <a:r>
              <a:rPr lang="en-US" dirty="0" err="1"/>
              <a:t>Fakultativ</a:t>
            </a:r>
            <a:r>
              <a:rPr lang="en-US" dirty="0"/>
              <a:t> </a:t>
            </a:r>
            <a:r>
              <a:rPr lang="en-US" dirty="0" err="1"/>
              <a:t>Protokolu</a:t>
            </a:r>
            <a:r>
              <a:rPr lang="en-US" dirty="0"/>
              <a:t> </a:t>
            </a:r>
            <a:r>
              <a:rPr lang="en-US" dirty="0" err="1"/>
              <a:t>imzalayıb</a:t>
            </a:r>
            <a:r>
              <a:rPr lang="en-US" dirty="0"/>
              <a:t> </a:t>
            </a:r>
            <a:r>
              <a:rPr lang="en-US" dirty="0" err="1"/>
              <a:t>və</a:t>
            </a:r>
            <a:r>
              <a:rPr lang="en-US" dirty="0"/>
              <a:t> 2001-ci </a:t>
            </a:r>
            <a:r>
              <a:rPr lang="en-US" dirty="0" err="1"/>
              <a:t>ildə</a:t>
            </a:r>
            <a:r>
              <a:rPr lang="en-US" dirty="0"/>
              <a:t> </a:t>
            </a:r>
            <a:r>
              <a:rPr lang="en-US" dirty="0" err="1"/>
              <a:t>isə</a:t>
            </a:r>
            <a:r>
              <a:rPr lang="en-US" dirty="0"/>
              <a:t> </a:t>
            </a:r>
            <a:r>
              <a:rPr lang="en-US" dirty="0" err="1"/>
              <a:t>onu</a:t>
            </a:r>
            <a:r>
              <a:rPr lang="en-US" dirty="0"/>
              <a:t> </a:t>
            </a:r>
            <a:r>
              <a:rPr lang="en-US" dirty="0" err="1"/>
              <a:t>ratifikasiya</a:t>
            </a:r>
            <a:r>
              <a:rPr lang="en-US" dirty="0"/>
              <a:t> </a:t>
            </a:r>
            <a:r>
              <a:rPr lang="en-US" dirty="0" err="1"/>
              <a:t>edib</a:t>
            </a:r>
            <a:r>
              <a:rPr lang="en-US" dirty="0"/>
              <a:t>. </a:t>
            </a:r>
          </a:p>
          <a:p>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10</a:t>
            </a:fld>
            <a:endParaRPr lang="en-US"/>
          </a:p>
        </p:txBody>
      </p:sp>
    </p:spTree>
    <p:extLst>
      <p:ext uri="{BB962C8B-B14F-4D97-AF65-F5344CB8AC3E}">
        <p14:creationId xmlns:p14="http://schemas.microsoft.com/office/powerpoint/2010/main" val="1260579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a:solidFill>
                  <a:schemeClr val="tx1"/>
                </a:solidFill>
                <a:effectLst/>
                <a:latin typeface="+mn-lt"/>
                <a:ea typeface="+mn-ea"/>
                <a:cs typeface="+mn-cs"/>
              </a:rPr>
              <a:t>Qeyd</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edim</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Azərbaycan</a:t>
            </a:r>
            <a:r>
              <a:rPr lang="en-US" sz="1200" kern="1200" dirty="0">
                <a:solidFill>
                  <a:schemeClr val="tx1"/>
                </a:solidFill>
                <a:effectLst/>
                <a:latin typeface="+mn-lt"/>
                <a:ea typeface="+mn-ea"/>
                <a:cs typeface="+mn-cs"/>
              </a:rPr>
              <a:t> 6 </a:t>
            </a:r>
            <a:r>
              <a:rPr lang="en-US" sz="1200" kern="1200" dirty="0" err="1">
                <a:solidFill>
                  <a:schemeClr val="tx1"/>
                </a:solidFill>
                <a:effectLst/>
                <a:latin typeface="+mn-lt"/>
                <a:ea typeface="+mn-ea"/>
                <a:cs typeface="+mn-cs"/>
              </a:rPr>
              <a:t>iyulda</a:t>
            </a:r>
            <a:r>
              <a:rPr lang="en-US" sz="1200" kern="1200" dirty="0">
                <a:solidFill>
                  <a:schemeClr val="tx1"/>
                </a:solidFill>
                <a:effectLst/>
                <a:latin typeface="+mn-lt"/>
                <a:ea typeface="+mn-ea"/>
                <a:cs typeface="+mn-cs"/>
              </a:rPr>
              <a:t> 2000-ci </a:t>
            </a:r>
            <a:r>
              <a:rPr lang="en-US" sz="1200" kern="1200" dirty="0" err="1">
                <a:solidFill>
                  <a:schemeClr val="tx1"/>
                </a:solidFill>
                <a:effectLst/>
                <a:latin typeface="+mn-lt"/>
                <a:ea typeface="+mn-ea"/>
                <a:cs typeface="+mn-cs"/>
              </a:rPr>
              <a:t>ildə</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Fakultativ</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Protokolu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imzalayıb</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və</a:t>
            </a:r>
            <a:r>
              <a:rPr lang="en-US" sz="1200" kern="1200" dirty="0">
                <a:solidFill>
                  <a:schemeClr val="tx1"/>
                </a:solidFill>
                <a:effectLst/>
                <a:latin typeface="+mn-lt"/>
                <a:ea typeface="+mn-ea"/>
                <a:cs typeface="+mn-cs"/>
              </a:rPr>
              <a:t> 2001-ci </a:t>
            </a:r>
            <a:r>
              <a:rPr lang="en-US" sz="1200" kern="1200" dirty="0" err="1">
                <a:solidFill>
                  <a:schemeClr val="tx1"/>
                </a:solidFill>
                <a:effectLst/>
                <a:latin typeface="+mn-lt"/>
                <a:ea typeface="+mn-ea"/>
                <a:cs typeface="+mn-cs"/>
              </a:rPr>
              <a:t>ildə</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isə</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onu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ratifikasiya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edib</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11</a:t>
            </a:fld>
            <a:endParaRPr lang="en-US"/>
          </a:p>
        </p:txBody>
      </p:sp>
    </p:spTree>
    <p:extLst>
      <p:ext uri="{BB962C8B-B14F-4D97-AF65-F5344CB8AC3E}">
        <p14:creationId xmlns:p14="http://schemas.microsoft.com/office/powerpoint/2010/main" val="286542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z-Latn-AZ" dirty="0"/>
              <a:t>Azərbaycan 28 yanvar 2009-cu ildən </a:t>
            </a:r>
            <a:r>
              <a:rPr lang="en-US" dirty="0" err="1"/>
              <a:t>Fakultativ</a:t>
            </a:r>
            <a:r>
              <a:rPr lang="az-Latn-AZ" dirty="0"/>
              <a:t> Protokolu ratifikasiya edib amma istsina kimi bildirib ki, Azərbaycan dövləti işğal edilmiş ərazilərdə protokolun tətbiqini təmin edə bilməyəcək. </a:t>
            </a:r>
            <a:endParaRPr lang="en-US" dirty="0"/>
          </a:p>
          <a:p>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13</a:t>
            </a:fld>
            <a:endParaRPr lang="en-US"/>
          </a:p>
        </p:txBody>
      </p:sp>
    </p:spTree>
    <p:extLst>
      <p:ext uri="{BB962C8B-B14F-4D97-AF65-F5344CB8AC3E}">
        <p14:creationId xmlns:p14="http://schemas.microsoft.com/office/powerpoint/2010/main" val="770704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z-Latn-AZ" b="1" dirty="0">
                <a:latin typeface="Times" pitchFamily="2" charset="0"/>
              </a:rPr>
              <a:t>İrqi Ayrı-seçkiliyin Bütün Formalarının ləğvi haqqında Beynəlxalq</a:t>
            </a:r>
            <a:r>
              <a:rPr lang="az-Latn-AZ" dirty="0">
                <a:latin typeface="Times" pitchFamily="2" charset="0"/>
              </a:rPr>
              <a:t> Konvensiyanı 16 avqust 1996-cı ildə qəbul edib. </a:t>
            </a:r>
            <a:r>
              <a:rPr lang="en-US" dirty="0" err="1"/>
              <a:t>İrqi</a:t>
            </a:r>
            <a:r>
              <a:rPr lang="en-US" dirty="0"/>
              <a:t> </a:t>
            </a:r>
            <a:r>
              <a:rPr lang="en-US" dirty="0" err="1"/>
              <a:t>Ayrı-seçkiliyin</a:t>
            </a:r>
            <a:r>
              <a:rPr lang="en-US" dirty="0"/>
              <a:t> </a:t>
            </a:r>
            <a:r>
              <a:rPr lang="en-US" dirty="0" err="1"/>
              <a:t>ləğvi</a:t>
            </a:r>
            <a:r>
              <a:rPr lang="en-US" dirty="0"/>
              <a:t> </a:t>
            </a:r>
            <a:r>
              <a:rPr lang="en-US" dirty="0" err="1"/>
              <a:t>Komitəsinin</a:t>
            </a:r>
            <a:r>
              <a:rPr lang="en-US" dirty="0"/>
              <a:t> </a:t>
            </a:r>
            <a:r>
              <a:rPr lang="en-US" dirty="0" err="1"/>
              <a:t>yurisdiksiyasının</a:t>
            </a:r>
            <a:r>
              <a:rPr lang="en-US" dirty="0"/>
              <a:t> q</a:t>
            </a:r>
            <a:r>
              <a:rPr lang="az-Latn-AZ" dirty="0"/>
              <a:t>ə</a:t>
            </a:r>
            <a:r>
              <a:rPr lang="en-US" dirty="0" err="1"/>
              <a:t>bulu</a:t>
            </a:r>
            <a:r>
              <a:rPr lang="en-US" dirty="0"/>
              <a:t> </a:t>
            </a:r>
            <a:r>
              <a:rPr lang="en-US" dirty="0" err="1"/>
              <a:t>ilə</a:t>
            </a:r>
            <a:r>
              <a:rPr lang="en-US" dirty="0"/>
              <a:t> </a:t>
            </a:r>
            <a:r>
              <a:rPr lang="en-US" dirty="0" err="1"/>
              <a:t>bağlı</a:t>
            </a:r>
            <a:r>
              <a:rPr lang="en-US" dirty="0"/>
              <a:t> </a:t>
            </a:r>
            <a:r>
              <a:rPr lang="en-US" dirty="0" err="1"/>
              <a:t>bəyənatı</a:t>
            </a:r>
            <a:r>
              <a:rPr lang="en-US" dirty="0"/>
              <a:t> 27 </a:t>
            </a:r>
            <a:r>
              <a:rPr lang="en-US" dirty="0" err="1"/>
              <a:t>sentyabr</a:t>
            </a:r>
            <a:r>
              <a:rPr lang="en-US" dirty="0"/>
              <a:t> 2001-ci </a:t>
            </a:r>
            <a:r>
              <a:rPr lang="en-US" dirty="0" err="1"/>
              <a:t>ildə</a:t>
            </a:r>
            <a:r>
              <a:rPr lang="en-US" dirty="0"/>
              <a:t> elan </a:t>
            </a:r>
            <a:r>
              <a:rPr lang="en-US" dirty="0" err="1"/>
              <a:t>edib</a:t>
            </a:r>
            <a:r>
              <a:rPr lang="en-US" dirty="0"/>
              <a:t>. </a:t>
            </a:r>
          </a:p>
          <a:p>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14</a:t>
            </a:fld>
            <a:endParaRPr lang="en-US"/>
          </a:p>
        </p:txBody>
      </p:sp>
    </p:spTree>
    <p:extLst>
      <p:ext uri="{BB962C8B-B14F-4D97-AF65-F5344CB8AC3E}">
        <p14:creationId xmlns:p14="http://schemas.microsoft.com/office/powerpoint/2010/main" val="3141315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2E5ABA-F9AD-CB43-8E6E-81E7E668C946}" type="slidenum">
              <a:rPr lang="en-US" smtClean="0"/>
              <a:t>16</a:t>
            </a:fld>
            <a:endParaRPr lang="en-US"/>
          </a:p>
        </p:txBody>
      </p:sp>
    </p:spTree>
    <p:extLst>
      <p:ext uri="{BB962C8B-B14F-4D97-AF65-F5344CB8AC3E}">
        <p14:creationId xmlns:p14="http://schemas.microsoft.com/office/powerpoint/2010/main" val="510277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11E8-DF5C-D749-8E10-81D91AC24D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D605B5-A804-794D-B350-393F1FB14F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34F876-9DB3-BA45-9FAC-E20E94FBB0E9}"/>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5" name="Footer Placeholder 4">
            <a:extLst>
              <a:ext uri="{FF2B5EF4-FFF2-40B4-BE49-F238E27FC236}">
                <a16:creationId xmlns:a16="http://schemas.microsoft.com/office/drawing/2014/main" id="{93A45A09-417E-C649-950D-0FC0794FA7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69D4D-23EE-4149-99BC-A8976BFECF6F}"/>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2423626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E5690-7C9D-DC46-9B06-2AB2789A38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F46924-01E5-DC4A-AB49-40A215F9C3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1C6016-61DC-C24A-902F-8AF3752D8305}"/>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5" name="Footer Placeholder 4">
            <a:extLst>
              <a:ext uri="{FF2B5EF4-FFF2-40B4-BE49-F238E27FC236}">
                <a16:creationId xmlns:a16="http://schemas.microsoft.com/office/drawing/2014/main" id="{C76833F9-C1FD-594D-9C44-DF0684A14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BA3FFC-C81A-0D46-ADE3-D7D7F803677A}"/>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331281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2018F8-84FB-1B44-B1A0-EF80364C12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7F061E-C66A-FC40-91E2-0CDD1CC2CF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A80F9-1F97-8541-BC3A-2E4D6CB3754A}"/>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5" name="Footer Placeholder 4">
            <a:extLst>
              <a:ext uri="{FF2B5EF4-FFF2-40B4-BE49-F238E27FC236}">
                <a16:creationId xmlns:a16="http://schemas.microsoft.com/office/drawing/2014/main" id="{2BF8BDBF-1535-3643-A69F-4B287C86A0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3ACE1-1A62-4D4B-85BA-C25DFAB57E74}"/>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24393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DBCE-82AC-8942-B11C-DB8C831DF5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CA1484-28D4-9B4D-BE13-0F88966679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E9CB5A-A329-BC42-BE56-911BD0BE750A}"/>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5" name="Footer Placeholder 4">
            <a:extLst>
              <a:ext uri="{FF2B5EF4-FFF2-40B4-BE49-F238E27FC236}">
                <a16:creationId xmlns:a16="http://schemas.microsoft.com/office/drawing/2014/main" id="{D03B08D9-E417-D442-BE56-3B4CED5B34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B626AD-F43E-7241-9711-46DC49F2E2D0}"/>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118316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F51C-D2C8-3B41-8495-B11DAEEF25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EC0B00-8E7B-B24B-B815-4BB45B62A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5AE911-6C4F-0D42-ABE8-D469CF5D9321}"/>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5" name="Footer Placeholder 4">
            <a:extLst>
              <a:ext uri="{FF2B5EF4-FFF2-40B4-BE49-F238E27FC236}">
                <a16:creationId xmlns:a16="http://schemas.microsoft.com/office/drawing/2014/main" id="{0EEA48FD-0975-3540-8900-45B9674F84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C1EBCC-C4DB-1C47-BD76-066BBCE8BDB7}"/>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6828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2CB5-57BE-0E46-B014-AD5308640F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CAB5C7-35DC-E04C-8D88-051D4CFA08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08E695-90A2-8340-8898-0B29240713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48288B-94C6-7342-ABE3-8D0910AD180F}"/>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6" name="Footer Placeholder 5">
            <a:extLst>
              <a:ext uri="{FF2B5EF4-FFF2-40B4-BE49-F238E27FC236}">
                <a16:creationId xmlns:a16="http://schemas.microsoft.com/office/drawing/2014/main" id="{A96B41D7-023E-9945-8637-AF8623F718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9F4826-56F6-E142-9A03-24AE119C9412}"/>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417612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CD5EA-7E3F-F146-9814-26CD4D6462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D036F-C30B-3B4A-B755-8DE7CAD4A4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6CA882-817A-0240-9740-CD1FBB1DCF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F26899-F38C-D84B-A4AE-F772BE5CA6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6E21A8-604E-3C40-A291-95E3B7DEF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DC4420-0D88-F549-A7DA-8620B74BE264}"/>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8" name="Footer Placeholder 7">
            <a:extLst>
              <a:ext uri="{FF2B5EF4-FFF2-40B4-BE49-F238E27FC236}">
                <a16:creationId xmlns:a16="http://schemas.microsoft.com/office/drawing/2014/main" id="{D683EB30-B7CA-0644-A969-838C95947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FFC9A4-DE19-614F-9409-EF21F68DFCB4}"/>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367361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F09A3-FA4F-5446-9C59-AC96043D6F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18DE86-1A6D-7D4B-A77E-C23938C6BBCB}"/>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4" name="Footer Placeholder 3">
            <a:extLst>
              <a:ext uri="{FF2B5EF4-FFF2-40B4-BE49-F238E27FC236}">
                <a16:creationId xmlns:a16="http://schemas.microsoft.com/office/drawing/2014/main" id="{69AE950E-5C0A-6244-8BBF-FB782A315B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EE38-0148-054A-BEEE-89637B8BB935}"/>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119871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CFD57B-C4FE-914E-9565-B29568B20869}"/>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3" name="Footer Placeholder 2">
            <a:extLst>
              <a:ext uri="{FF2B5EF4-FFF2-40B4-BE49-F238E27FC236}">
                <a16:creationId xmlns:a16="http://schemas.microsoft.com/office/drawing/2014/main" id="{1B15DA31-B067-2F4F-BC45-CA2DFBE0F5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3B10DD-B558-1B49-BFC9-947DBA4EB181}"/>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391284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F483C-A52F-A547-8DE2-4A6CB9C93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5E2286-EEA9-D14E-BDE3-1FAC538C5C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9351-52A9-F24C-A62A-5C577AE18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668651-2F55-1441-A6CB-FFF7049E0142}"/>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6" name="Footer Placeholder 5">
            <a:extLst>
              <a:ext uri="{FF2B5EF4-FFF2-40B4-BE49-F238E27FC236}">
                <a16:creationId xmlns:a16="http://schemas.microsoft.com/office/drawing/2014/main" id="{FD8715AA-A027-F548-B46C-31E6BF6266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02B334-82FC-1A46-B471-37A6364951CF}"/>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86451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98645-90AE-8A4D-9726-B842336D11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4C74A4-C311-214F-83B9-3D04243CC7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058EDF-0558-1C40-951B-B6D25E400E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62A500-CC9D-BC4B-8B47-88DDBC8BC90D}"/>
              </a:ext>
            </a:extLst>
          </p:cNvPr>
          <p:cNvSpPr>
            <a:spLocks noGrp="1"/>
          </p:cNvSpPr>
          <p:nvPr>
            <p:ph type="dt" sz="half" idx="10"/>
          </p:nvPr>
        </p:nvSpPr>
        <p:spPr/>
        <p:txBody>
          <a:bodyPr/>
          <a:lstStyle/>
          <a:p>
            <a:fld id="{7C669407-9461-D74B-A118-2C8568D10967}" type="datetimeFigureOut">
              <a:rPr lang="en-US" smtClean="0"/>
              <a:t>5/11/22</a:t>
            </a:fld>
            <a:endParaRPr lang="en-US"/>
          </a:p>
        </p:txBody>
      </p:sp>
      <p:sp>
        <p:nvSpPr>
          <p:cNvPr id="6" name="Footer Placeholder 5">
            <a:extLst>
              <a:ext uri="{FF2B5EF4-FFF2-40B4-BE49-F238E27FC236}">
                <a16:creationId xmlns:a16="http://schemas.microsoft.com/office/drawing/2014/main" id="{97DEFC79-63A9-3E47-B7CD-349B57996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813340-0F6E-1C4E-AD2F-A56D73B04430}"/>
              </a:ext>
            </a:extLst>
          </p:cNvPr>
          <p:cNvSpPr>
            <a:spLocks noGrp="1"/>
          </p:cNvSpPr>
          <p:nvPr>
            <p:ph type="sldNum" sz="quarter" idx="12"/>
          </p:nvPr>
        </p:nvSpPr>
        <p:spPr/>
        <p:txBody>
          <a:bodyPr/>
          <a:lstStyle/>
          <a:p>
            <a:fld id="{F3D79434-7057-4143-81C3-7D9E5953AA82}" type="slidenum">
              <a:rPr lang="en-US" smtClean="0"/>
              <a:t>‹#›</a:t>
            </a:fld>
            <a:endParaRPr lang="en-US"/>
          </a:p>
        </p:txBody>
      </p:sp>
    </p:spTree>
    <p:extLst>
      <p:ext uri="{BB962C8B-B14F-4D97-AF65-F5344CB8AC3E}">
        <p14:creationId xmlns:p14="http://schemas.microsoft.com/office/powerpoint/2010/main" val="401407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171AA8-2470-9742-81BA-6C66D44FE8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8D0CE1-D08C-914F-BBDF-83EE86B8FA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41C189-C0FA-4E4A-BE02-62E9903A22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69407-9461-D74B-A118-2C8568D10967}" type="datetimeFigureOut">
              <a:rPr lang="en-US" smtClean="0"/>
              <a:t>5/11/22</a:t>
            </a:fld>
            <a:endParaRPr lang="en-US"/>
          </a:p>
        </p:txBody>
      </p:sp>
      <p:sp>
        <p:nvSpPr>
          <p:cNvPr id="5" name="Footer Placeholder 4">
            <a:extLst>
              <a:ext uri="{FF2B5EF4-FFF2-40B4-BE49-F238E27FC236}">
                <a16:creationId xmlns:a16="http://schemas.microsoft.com/office/drawing/2014/main" id="{6261D461-F228-F448-B05A-1C2B3529B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085B65-9479-9A40-803F-AE468853A5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79434-7057-4143-81C3-7D9E5953AA82}" type="slidenum">
              <a:rPr lang="en-US" smtClean="0"/>
              <a:t>‹#›</a:t>
            </a:fld>
            <a:endParaRPr lang="en-US"/>
          </a:p>
        </p:txBody>
      </p:sp>
    </p:spTree>
    <p:extLst>
      <p:ext uri="{BB962C8B-B14F-4D97-AF65-F5344CB8AC3E}">
        <p14:creationId xmlns:p14="http://schemas.microsoft.com/office/powerpoint/2010/main" val="1503548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ohchr.org/en/hrbodies/cedaw/pages/cedawindex.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hchr.org/EN/HRBodies/CRPD/Pages/CRPDIndex.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ohchr.org/EN/ProfessionalInterest/Pages/CERD.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ohchr.org/EN/HRBodies/CED/Pages/ConventionCED.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ohchr.org/EN/ProfessionalInterest/Pages/CMW.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ohchr.org/EN/ProfessionalInterest/Pages/OPCESCR.aspx" TargetMode="External"/><Relationship Id="rId2" Type="http://schemas.openxmlformats.org/officeDocument/2006/relationships/hyperlink" Target="https://www.ohchr.org/EN/ProfessionalInterest/Pages/CESCR.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ohchr.org/EN/ProfessionalInterest/Pages/OPICCRC.aspx" TargetMode="External"/><Relationship Id="rId2" Type="http://schemas.openxmlformats.org/officeDocument/2006/relationships/hyperlink" Target="https://www.ohchr.org/EN/ProfessionalInterest/Pages/CRC.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pinternet.ohchr.org/ViewAllCountryMandates.aspx?Type=TM" TargetMode="External"/><Relationship Id="rId2" Type="http://schemas.openxmlformats.org/officeDocument/2006/relationships/hyperlink" Target="https://spinternet.ohchr.org/ViewAllCountryMandates.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ohchr.org/en/countries/enacaregion/pages/azindex.aspx" TargetMode="External"/><Relationship Id="rId2" Type="http://schemas.openxmlformats.org/officeDocument/2006/relationships/hyperlink" Target="https://spinternet.ohchr.org/ViewCountryVisits.aspx?visitType=all&amp;country=AZE&amp;Lang=e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urgent-action@ohchr.org" TargetMode="External"/><Relationship Id="rId2" Type="http://schemas.openxmlformats.org/officeDocument/2006/relationships/hyperlink" Target="https://spsubmission.ohchr.org/en/verif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hchr.org/EN/ProfessionalInterest/Pages/CoreInstruments.asp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ohchr.org/EN/HRBodies/HRC/ComplaintProcedure/Pages/HRCComplaintProcedureIndex.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ohchr.org/EN/ProfessionalInterest/Pages/CCPR.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ohchr.org/EN/ProfessionalInterest/Pages/OPCCPR1.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hchr.org/Documents/Publications/FactSheet15rev.1e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hchr.org/EN/ProfessionalInterest/Pages/OPCAT.aspx" TargetMode="External"/><Relationship Id="rId2" Type="http://schemas.openxmlformats.org/officeDocument/2006/relationships/hyperlink" Target="https://www.ohchr.org/EN/ProfessionalInterest/Pages/CAT.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hchr.org/Documents/Publications/FactSheet17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88293E-AA43-3A43-9A69-839BAA8D9619}"/>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en-US" sz="2500" b="1" kern="1200">
                <a:solidFill>
                  <a:srgbClr val="FFFFFF"/>
                </a:solidFill>
                <a:latin typeface="+mj-lt"/>
                <a:ea typeface="+mj-ea"/>
                <a:cs typeface="+mj-cs"/>
              </a:rPr>
              <a:t> </a:t>
            </a:r>
            <a:br>
              <a:rPr lang="en-US" sz="2500" b="1" kern="1200">
                <a:solidFill>
                  <a:srgbClr val="FFFFFF"/>
                </a:solidFill>
                <a:latin typeface="+mj-lt"/>
                <a:ea typeface="+mj-ea"/>
                <a:cs typeface="+mj-cs"/>
              </a:rPr>
            </a:br>
            <a:r>
              <a:rPr lang="en-US" sz="2500" b="1" kern="1200" noProof="1">
                <a:solidFill>
                  <a:srgbClr val="FFFFFF"/>
                </a:solidFill>
                <a:latin typeface="+mj-lt"/>
                <a:ea typeface="+mj-ea"/>
                <a:cs typeface="+mj-cs"/>
              </a:rPr>
              <a:t>BMT-nin insan hüquqları müqavilələri üzrə yaradılmış orqanlarına fərdi şikayət hüquq</a:t>
            </a:r>
            <a:br>
              <a:rPr lang="en-US" sz="2500" b="1" kern="1200" noProof="1">
                <a:solidFill>
                  <a:srgbClr val="FFFFFF"/>
                </a:solidFill>
                <a:latin typeface="+mj-lt"/>
                <a:ea typeface="+mj-ea"/>
                <a:cs typeface="+mj-cs"/>
              </a:rPr>
            </a:br>
            <a:r>
              <a:rPr lang="en-US" sz="2500" b="1" kern="1200" noProof="1">
                <a:solidFill>
                  <a:srgbClr val="FFFFFF"/>
                </a:solidFill>
                <a:latin typeface="+mj-lt"/>
                <a:ea typeface="+mj-ea"/>
                <a:cs typeface="+mj-cs"/>
              </a:rPr>
              <a:t> </a:t>
            </a:r>
            <a:br>
              <a:rPr lang="en-US" sz="2500" b="1" kern="1200" noProof="1">
                <a:solidFill>
                  <a:srgbClr val="FFFFFF"/>
                </a:solidFill>
                <a:latin typeface="+mj-lt"/>
                <a:ea typeface="+mj-ea"/>
                <a:cs typeface="+mj-cs"/>
              </a:rPr>
            </a:br>
            <a:endParaRPr lang="en-US" sz="2500" b="1" kern="120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162F4F10-3653-1941-B652-D3D35DE40AA3}"/>
              </a:ext>
            </a:extLst>
          </p:cNvPr>
          <p:cNvSpPr>
            <a:spLocks noGrp="1"/>
          </p:cNvSpPr>
          <p:nvPr>
            <p:ph type="subTitle" idx="1"/>
          </p:nvPr>
        </p:nvSpPr>
        <p:spPr>
          <a:xfrm>
            <a:off x="4633785" y="98854"/>
            <a:ext cx="6731822" cy="6647935"/>
          </a:xfrm>
        </p:spPr>
        <p:txBody>
          <a:bodyPr vert="horz" lIns="91440" tIns="45720" rIns="91440" bIns="45720" rtlCol="0" anchor="ctr">
            <a:noAutofit/>
          </a:bodyPr>
          <a:lstStyle/>
          <a:p>
            <a:pPr indent="-228600" algn="just">
              <a:buFont typeface="Arial" panose="020B0604020202020204" pitchFamily="34" charset="0"/>
              <a:buChar char="•"/>
            </a:pPr>
            <a:r>
              <a:rPr lang="en-US" sz="1900" noProof="1">
                <a:latin typeface="Times" pitchFamily="2" charset="0"/>
              </a:rPr>
              <a:t>İnsan hüquq və azadlıqlarının beynəlxaq müdafiə mexanizminin yaranmasının kökündə iki dünya müharibəsinin yaratdığı ağır insani facilər ilə əlaqəli olması ilə bağlı ortaq bir fikir var. Xüsusən, insanların bu faciələrə səbəb olan dövlətlərə qarşı müdafiə müxanizminin olmaması və mövcud olanların zəifliyi, insan hüquqlarının unversal dəyər olması fikirinin ortaya çıxmasına və bu dəyərlərin ortaq mexanizmlər vasitəsi ilə qorunması problemini ortaya çıxartmışdı. Ələxsus, II Dünya müharibəsi və onun yaratdığı ağır fəsadlardan sonra insan hüquqlarının beynəxalq səviyyədə müdafiəsi ilə bağlı çoxsaylı müqavilə-mexanizmlərinin ortaya çıxmasına şahid olduq. </a:t>
            </a:r>
          </a:p>
          <a:p>
            <a:pPr indent="-228600" algn="just">
              <a:buFont typeface="Arial" panose="020B0604020202020204" pitchFamily="34" charset="0"/>
              <a:buChar char="•"/>
            </a:pPr>
            <a:r>
              <a:rPr lang="en-US" sz="1900" noProof="1">
                <a:latin typeface="Times" pitchFamily="2" charset="0"/>
              </a:rPr>
              <a:t>Bu təlimdə, mən ümumi olaraq BMT-nin formalaşdırdığı insan hüquqlarının müdafiə mexanizmlərindən danışacam. İlkin olaraq isə mən, 1970-ci illərdən sürətlə genişələnməyə başlayan </a:t>
            </a:r>
            <a:r>
              <a:rPr lang="en-US" sz="1900" i="1" u="sng" noProof="1">
                <a:latin typeface="Times" pitchFamily="2" charset="0"/>
              </a:rPr>
              <a:t>beynəxlaq insan hüquqları ilə bağlı</a:t>
            </a:r>
            <a:r>
              <a:rPr lang="en-US" sz="1900" u="sng" noProof="1">
                <a:latin typeface="Times" pitchFamily="2" charset="0"/>
              </a:rPr>
              <a:t> </a:t>
            </a:r>
            <a:r>
              <a:rPr lang="en-US" sz="1900" i="1" u="sng" noProof="1">
                <a:latin typeface="Times" pitchFamily="2" charset="0"/>
              </a:rPr>
              <a:t>9 əsas müqavilədən</a:t>
            </a:r>
            <a:r>
              <a:rPr lang="en-US" sz="1900" noProof="1">
                <a:latin typeface="Times" pitchFamily="2" charset="0"/>
              </a:rPr>
              <a:t>, onların icrası ilə bağlı dövlətlərin fəliyyətini izləyən BMT-nin </a:t>
            </a:r>
            <a:r>
              <a:rPr lang="en-US" sz="1900" u="sng" noProof="1">
                <a:latin typeface="Times" pitchFamily="2" charset="0"/>
              </a:rPr>
              <a:t>Komitələrədən</a:t>
            </a:r>
            <a:r>
              <a:rPr lang="en-US" sz="1900" noProof="1">
                <a:latin typeface="Times" pitchFamily="2" charset="0"/>
              </a:rPr>
              <a:t> və fərdlərin həmin komitələrə göndərdiyi </a:t>
            </a:r>
            <a:r>
              <a:rPr lang="en-US" sz="1900" i="1" u="sng" noProof="1">
                <a:latin typeface="Times" pitchFamily="2" charset="0"/>
              </a:rPr>
              <a:t>fərdi şikayət prosedurundan </a:t>
            </a:r>
            <a:r>
              <a:rPr lang="en-US" sz="1900" noProof="1">
                <a:latin typeface="Times" pitchFamily="2" charset="0"/>
              </a:rPr>
              <a:t>danışacam. </a:t>
            </a:r>
          </a:p>
          <a:p>
            <a:pPr indent="-228600" algn="just">
              <a:buFont typeface="Arial" panose="020B0604020202020204" pitchFamily="34" charset="0"/>
              <a:buChar char="•"/>
            </a:pPr>
            <a:r>
              <a:rPr lang="en-US" sz="1900" noProof="1">
                <a:latin typeface="Times" pitchFamily="2" charset="0"/>
              </a:rPr>
              <a:t>İkinci mövzu kimi mən, BMT-nin Xüsusi Prosedurundan (Xüsusi Məruzəçilər), onların fəaliyyət arealı və onlara göndərilən fərdi təqdimat-şikayətlər haqqında məlumat verəcəm. </a:t>
            </a:r>
          </a:p>
          <a:p>
            <a:pPr indent="-228600" algn="l">
              <a:buFont typeface="Arial" panose="020B0604020202020204" pitchFamily="34" charset="0"/>
              <a:buChar char="•"/>
            </a:pPr>
            <a:endParaRPr lang="en-US" sz="1900" noProof="1">
              <a:latin typeface="Times" pitchFamily="2" charset="0"/>
            </a:endParaRPr>
          </a:p>
        </p:txBody>
      </p:sp>
    </p:spTree>
    <p:extLst>
      <p:ext uri="{BB962C8B-B14F-4D97-AF65-F5344CB8AC3E}">
        <p14:creationId xmlns:p14="http://schemas.microsoft.com/office/powerpoint/2010/main" val="3830617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4FE7125-EE93-8641-B266-4C59BD098C87}"/>
              </a:ext>
            </a:extLst>
          </p:cNvPr>
          <p:cNvSpPr>
            <a:spLocks noGrp="1"/>
          </p:cNvSpPr>
          <p:nvPr>
            <p:ph type="title"/>
          </p:nvPr>
        </p:nvSpPr>
        <p:spPr>
          <a:xfrm>
            <a:off x="958506" y="800392"/>
            <a:ext cx="10264697" cy="1212102"/>
          </a:xfrm>
        </p:spPr>
        <p:txBody>
          <a:bodyPr>
            <a:normAutofit/>
          </a:bodyPr>
          <a:lstStyle/>
          <a:p>
            <a:r>
              <a:rPr lang="az-Latn-AZ" sz="4000" b="1">
                <a:solidFill>
                  <a:srgbClr val="FFFFFF"/>
                </a:solidFill>
                <a:latin typeface="Times" pitchFamily="2" charset="0"/>
              </a:rPr>
              <a:t>Qadına Qarşı Hər cür Ayrıseçkiliyin ləğvi haqqında Konvensiya</a:t>
            </a:r>
            <a:r>
              <a:rPr lang="az-Latn-AZ" sz="4000">
                <a:solidFill>
                  <a:srgbClr val="FFFFFF"/>
                </a:solidFill>
                <a:latin typeface="Times" pitchFamily="2" charset="0"/>
              </a:rPr>
              <a:t> </a:t>
            </a:r>
          </a:p>
        </p:txBody>
      </p:sp>
      <p:sp>
        <p:nvSpPr>
          <p:cNvPr id="3" name="Content Placeholder 2">
            <a:extLst>
              <a:ext uri="{FF2B5EF4-FFF2-40B4-BE49-F238E27FC236}">
                <a16:creationId xmlns:a16="http://schemas.microsoft.com/office/drawing/2014/main" id="{B5D73C24-52B2-5B4A-9364-38C732FEA66B}"/>
              </a:ext>
            </a:extLst>
          </p:cNvPr>
          <p:cNvSpPr>
            <a:spLocks noGrp="1"/>
          </p:cNvSpPr>
          <p:nvPr>
            <p:ph idx="1"/>
          </p:nvPr>
        </p:nvSpPr>
        <p:spPr>
          <a:xfrm>
            <a:off x="1367624" y="2490436"/>
            <a:ext cx="9708995" cy="4253264"/>
          </a:xfrm>
        </p:spPr>
        <p:txBody>
          <a:bodyPr anchor="ctr">
            <a:noAutofit/>
          </a:bodyPr>
          <a:lstStyle/>
          <a:p>
            <a:pPr algn="just"/>
            <a:endParaRPr lang="az-Latn-AZ" sz="1900" b="1" dirty="0">
              <a:latin typeface="Times" pitchFamily="2" charset="0"/>
            </a:endParaRPr>
          </a:p>
          <a:p>
            <a:pPr algn="just"/>
            <a:endParaRPr lang="az-Latn-AZ" sz="1900" b="1" dirty="0">
              <a:latin typeface="Times" pitchFamily="2" charset="0"/>
            </a:endParaRPr>
          </a:p>
          <a:p>
            <a:pPr algn="just"/>
            <a:r>
              <a:rPr lang="az-Latn-AZ" sz="1900" b="1" dirty="0">
                <a:latin typeface="Times" pitchFamily="2" charset="0"/>
              </a:rPr>
              <a:t>Qadına Qarşı Hər cür Ayrıseçkiliyin ləğvi haqqında Konvensiya</a:t>
            </a:r>
            <a:r>
              <a:rPr lang="az-Latn-AZ" sz="1900" dirty="0">
                <a:latin typeface="Times" pitchFamily="2" charset="0"/>
              </a:rPr>
              <a:t> 18 dekabr 1979-cu ildə qəbul edilib və bütün qadınların ayrı-seçkiliyə məruz qalmama hüququnu təmin edir. İştirakçı dövlətlər qadınların bu hüquqlardan qanunvericlik səviyyəsində və praktik olaraq ifaydalanmasını təmin etmək üçün öhdəliklər götürür. Fundamental (əsas) öhdəliklər Konvensiyanın I-IV hissələrini əhatə edən 1-16-cı maddələrində göstərilir. Konvensiyanın şikayət mexanizmləri 6 oktyabr 1999-cu ildə qəbul edilmiş Fakultativ Protokolda yer alıb. Bu dövlətlər üçün açıq olan ayrı bir müqavilədir. Fakultativ Protokolun iştirakçısı olan dövlətlər, Qadınlara qarşı Ayrı-Seçkiliyin Ləğvi Komitəsinin - ildə üç dəfə toplaşan 23 müstəqil ekspertdən ibarət olan bir heyət - fərdlərin şikayətlərinə baxması səlahiyyətlərini qəbul edir.</a:t>
            </a:r>
          </a:p>
          <a:p>
            <a:pPr algn="just"/>
            <a:r>
              <a:rPr lang="az-Latn-AZ" sz="1900" b="1" dirty="0">
                <a:latin typeface="Times" pitchFamily="2" charset="0"/>
              </a:rPr>
              <a:t>Komitə hansı pozuntulara baxır?</a:t>
            </a:r>
            <a:r>
              <a:rPr lang="az-Latn-AZ" sz="1900" dirty="0">
                <a:latin typeface="Times" pitchFamily="2" charset="0"/>
              </a:rPr>
              <a:t> Məişət zorakılığı (əgər dövlət zorakılığa məruz qalan qorumasını lazımı qədər təmin etməyibsə); məcburi sterilizasiya; qadınların ədalətli məhkəmə hüququna stereotiplər səbəbindən ədalətli olmayıbsa; terapevtik abortdan istifadəni tənzimləyən qanun və qaydaların olmaması; qadınların xüsusi ehtiyaclarına uyğunlaşdırılmayan həbs şəraiti; və ya qurbanın ölümü ilə nəticələnən hamiləliklə əlaqəli tibbi müalicə.</a:t>
            </a:r>
          </a:p>
          <a:p>
            <a:endParaRPr lang="en-US" sz="1900" dirty="0">
              <a:latin typeface="Times" pitchFamily="2" charset="0"/>
            </a:endParaRPr>
          </a:p>
          <a:p>
            <a:endParaRPr lang="en-US" sz="1900" dirty="0"/>
          </a:p>
        </p:txBody>
      </p:sp>
    </p:spTree>
    <p:extLst>
      <p:ext uri="{BB962C8B-B14F-4D97-AF65-F5344CB8AC3E}">
        <p14:creationId xmlns:p14="http://schemas.microsoft.com/office/powerpoint/2010/main" val="661561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0083099-EC1C-E54D-84B1-7A1E03514415}"/>
              </a:ext>
            </a:extLst>
          </p:cNvPr>
          <p:cNvSpPr>
            <a:spLocks noGrp="1"/>
          </p:cNvSpPr>
          <p:nvPr>
            <p:ph type="title"/>
          </p:nvPr>
        </p:nvSpPr>
        <p:spPr>
          <a:xfrm>
            <a:off x="958506" y="800392"/>
            <a:ext cx="10264697" cy="1212102"/>
          </a:xfrm>
        </p:spPr>
        <p:txBody>
          <a:bodyPr>
            <a:normAutofit/>
          </a:bodyPr>
          <a:lstStyle/>
          <a:p>
            <a:r>
              <a:rPr lang="az-Latn-AZ" sz="4000" b="1">
                <a:solidFill>
                  <a:srgbClr val="FFFFFF"/>
                </a:solidFill>
                <a:latin typeface="Times" pitchFamily="2" charset="0"/>
              </a:rPr>
              <a:t>Fərdi şikayət proseduru</a:t>
            </a:r>
            <a:br>
              <a:rPr lang="az-Latn-AZ" sz="4000" b="1">
                <a:solidFill>
                  <a:srgbClr val="FFFFFF"/>
                </a:solidFill>
                <a:latin typeface="Times" pitchFamily="2" charset="0"/>
              </a:rPr>
            </a:br>
            <a:endParaRPr lang="en-US" sz="4000">
              <a:solidFill>
                <a:srgbClr val="FFFFFF"/>
              </a:solidFill>
            </a:endParaRPr>
          </a:p>
        </p:txBody>
      </p:sp>
      <p:sp>
        <p:nvSpPr>
          <p:cNvPr id="3" name="Content Placeholder 2">
            <a:extLst>
              <a:ext uri="{FF2B5EF4-FFF2-40B4-BE49-F238E27FC236}">
                <a16:creationId xmlns:a16="http://schemas.microsoft.com/office/drawing/2014/main" id="{CA1CB1CC-55DD-844B-B062-2BC45D0C08F4}"/>
              </a:ext>
            </a:extLst>
          </p:cNvPr>
          <p:cNvSpPr>
            <a:spLocks noGrp="1"/>
          </p:cNvSpPr>
          <p:nvPr>
            <p:ph idx="1"/>
          </p:nvPr>
        </p:nvSpPr>
        <p:spPr>
          <a:xfrm>
            <a:off x="1367624" y="2490436"/>
            <a:ext cx="9708995" cy="4219283"/>
          </a:xfrm>
        </p:spPr>
        <p:txBody>
          <a:bodyPr anchor="ctr">
            <a:noAutofit/>
          </a:bodyPr>
          <a:lstStyle/>
          <a:p>
            <a:pPr marL="0" indent="0" algn="just">
              <a:buNone/>
            </a:pPr>
            <a:endParaRPr lang="az-Latn-AZ" sz="1900" i="1" dirty="0">
              <a:latin typeface="Times" pitchFamily="2" charset="0"/>
            </a:endParaRPr>
          </a:p>
          <a:p>
            <a:pPr marL="0" indent="0" algn="just">
              <a:buNone/>
            </a:pPr>
            <a:endParaRPr lang="az-Latn-AZ" sz="1900" i="1" dirty="0">
              <a:latin typeface="Times" pitchFamily="2" charset="0"/>
            </a:endParaRPr>
          </a:p>
          <a:p>
            <a:pPr marL="0" indent="0" algn="just">
              <a:buNone/>
            </a:pPr>
            <a:r>
              <a:rPr lang="az-Latn-AZ" sz="1900" i="1" dirty="0">
                <a:latin typeface="Times" pitchFamily="2" charset="0"/>
              </a:rPr>
              <a:t>Şikayət nəzərdən keçirilərkən, Komitə işin qəbuledilən olub olmamasını müəyyənləşdirir və aşağıdakı məsələlərə baxır:</a:t>
            </a:r>
          </a:p>
          <a:p>
            <a:pPr marL="0" indent="0" algn="just">
              <a:buNone/>
            </a:pPr>
            <a:r>
              <a:rPr lang="az-Latn-AZ" sz="1900" dirty="0">
                <a:latin typeface="Times" pitchFamily="2" charset="0"/>
              </a:rPr>
              <a:t>1. Şikayətə başqa beynəlxaq hüquqi müdafiə mexanizmi tərəfindən baxılırsa və ya artıq baxılıbsa, o halda şikayət qəbuledilməz elan olunacaq,</a:t>
            </a:r>
          </a:p>
          <a:p>
            <a:pPr marL="0" indent="0" algn="just">
              <a:buNone/>
            </a:pPr>
            <a:r>
              <a:rPr lang="az-Latn-AZ" sz="1900" dirty="0">
                <a:latin typeface="Times" pitchFamily="2" charset="0"/>
              </a:rPr>
              <a:t>2. Şikayət göndərilməsi ilə bağlı vaxt məhdudiyyəti nəzərdə tutulmasa da, ərizəçi yerli müdafiə vasitələrini tükətdidən dərhal sonra şikayəti göndərməlidir,</a:t>
            </a:r>
          </a:p>
          <a:p>
            <a:pPr marL="0" indent="0" algn="just">
              <a:buNone/>
            </a:pPr>
            <a:r>
              <a:rPr lang="az-Latn-AZ" sz="1900" dirty="0">
                <a:latin typeface="Times" pitchFamily="2" charset="0"/>
              </a:rPr>
              <a:t>3. Şikayətlər, qadınlara qarşı ayrıseçkiliyin ləğvi haqqında Konvensiya ilə qorunan hüquqlarının pozulduğunu iddia edən şəxslər və ya şəxslər qrupu tərəfindən verilə bilər. Bir və ya bir neçə şəxsin adından şikayət verildiyi təqdirdə şikayətçi ya razılıq alması ilə bağlı sübut göstərməli, ya da onların adından onların razılığı olmadan hərəkət etməsinə haqq qazandırmalıdır. </a:t>
            </a:r>
          </a:p>
          <a:p>
            <a:pPr marL="0" indent="0" algn="just">
              <a:buNone/>
            </a:pPr>
            <a:endParaRPr lang="az-Latn-AZ" sz="1900" i="1" dirty="0">
              <a:latin typeface="Times" pitchFamily="2" charset="0"/>
            </a:endParaRPr>
          </a:p>
          <a:p>
            <a:pPr marL="0" indent="0" algn="just">
              <a:buNone/>
            </a:pPr>
            <a:br>
              <a:rPr lang="az-Latn-AZ" sz="1900" i="1" dirty="0">
                <a:latin typeface="Times" pitchFamily="2" charset="0"/>
              </a:rPr>
            </a:br>
            <a:endParaRPr lang="en-US" sz="1900" i="1" dirty="0"/>
          </a:p>
        </p:txBody>
      </p:sp>
    </p:spTree>
    <p:extLst>
      <p:ext uri="{BB962C8B-B14F-4D97-AF65-F5344CB8AC3E}">
        <p14:creationId xmlns:p14="http://schemas.microsoft.com/office/powerpoint/2010/main" val="1210025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C5D9919-5D60-2641-A8DB-8463DC30AF17}"/>
              </a:ext>
            </a:extLst>
          </p:cNvPr>
          <p:cNvSpPr>
            <a:spLocks noGrp="1"/>
          </p:cNvSpPr>
          <p:nvPr>
            <p:ph idx="1"/>
          </p:nvPr>
        </p:nvSpPr>
        <p:spPr>
          <a:xfrm>
            <a:off x="1367624" y="2490436"/>
            <a:ext cx="9708995" cy="4367564"/>
          </a:xfrm>
        </p:spPr>
        <p:txBody>
          <a:bodyPr anchor="ctr">
            <a:normAutofit/>
          </a:bodyPr>
          <a:lstStyle/>
          <a:p>
            <a:pPr algn="just"/>
            <a:r>
              <a:rPr lang="az-Latn-AZ" sz="1900" b="1" dirty="0">
                <a:latin typeface="Times" pitchFamily="2" charset="0"/>
              </a:rPr>
              <a:t>Qərar:</a:t>
            </a:r>
            <a:r>
              <a:rPr lang="az-Latn-AZ" sz="1900" dirty="0">
                <a:latin typeface="Times" pitchFamily="2" charset="0"/>
              </a:rPr>
              <a:t> Komitə bir işin mahiyyəti ilə bağlı qərar qəbul etdikdə (rəsmi olaraq "Baxışlar" adlanır), eyni zamanda şikayət olunan dövlətə tövsiyələr də verir. Tövsiyələr, ümumi xarakterli olub dövlətə polisi ilə bağlı məsləhət verməklə paralel, işlə bağlı konkret addımlar atması ilə bağlı spesifik təkliflər də nəzərdə tuta bilər. </a:t>
            </a:r>
          </a:p>
          <a:p>
            <a:pPr algn="just"/>
            <a:r>
              <a:rPr lang="az-Latn-AZ" sz="1900" dirty="0">
                <a:latin typeface="Times" pitchFamily="2" charset="0"/>
              </a:rPr>
              <a:t>Komitənin verdiyi tövsiyələrin növlərinə aşağıdakılar daxildir: </a:t>
            </a:r>
          </a:p>
          <a:p>
            <a:pPr algn="just"/>
            <a:r>
              <a:rPr lang="az-Latn-AZ" sz="1900" dirty="0">
                <a:latin typeface="Times" pitchFamily="2" charset="0"/>
              </a:rPr>
              <a:t>Qurbana qarşı davam edən pozuntuların aradan qaldırılması üçün tədbirlər; zərər çəkmiş şəxs üçün təzminat və reabilitasiya; </a:t>
            </a:r>
          </a:p>
          <a:p>
            <a:pPr algn="just"/>
            <a:r>
              <a:rPr lang="az-Latn-AZ" sz="1900" dirty="0">
                <a:latin typeface="Times" pitchFamily="2" charset="0"/>
              </a:rPr>
              <a:t>Konvensiyanı pozan qanunların, eləcə də praktikanın dəyişdirilməsi; pozuntunun təkrarlanmasının qarşısını alan addımların atılması.</a:t>
            </a:r>
          </a:p>
          <a:p>
            <a:pPr algn="just"/>
            <a:r>
              <a:rPr lang="az-Latn-AZ" sz="1900" dirty="0">
                <a:latin typeface="Times" pitchFamily="2" charset="0"/>
              </a:rPr>
              <a:t>Komitə haqqında bütün məlumatlar üçün baxa bilərsiz </a:t>
            </a:r>
            <a:r>
              <a:rPr lang="az-Latn-AZ" sz="1900" u="sng" dirty="0">
                <a:latin typeface="Times" pitchFamily="2" charset="0"/>
                <a:hlinkClick r:id="rId2"/>
              </a:rPr>
              <a:t>https://www.ohchr.org/en/hrbodies/cedaw/pages/cedawindex.aspx</a:t>
            </a:r>
            <a:endParaRPr lang="az-Latn-AZ" sz="1900" dirty="0">
              <a:latin typeface="Times" pitchFamily="2" charset="0"/>
            </a:endParaRPr>
          </a:p>
          <a:p>
            <a:pPr algn="just"/>
            <a:endParaRPr lang="en-US" sz="1900" dirty="0"/>
          </a:p>
        </p:txBody>
      </p:sp>
    </p:spTree>
    <p:extLst>
      <p:ext uri="{BB962C8B-B14F-4D97-AF65-F5344CB8AC3E}">
        <p14:creationId xmlns:p14="http://schemas.microsoft.com/office/powerpoint/2010/main" val="1529451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1E4A6B7-7C27-874E-A5B5-96B44F1224BE}"/>
              </a:ext>
            </a:extLst>
          </p:cNvPr>
          <p:cNvSpPr>
            <a:spLocks noGrp="1"/>
          </p:cNvSpPr>
          <p:nvPr>
            <p:ph type="title"/>
          </p:nvPr>
        </p:nvSpPr>
        <p:spPr>
          <a:xfrm>
            <a:off x="958506" y="800392"/>
            <a:ext cx="10264697" cy="1212102"/>
          </a:xfrm>
        </p:spPr>
        <p:txBody>
          <a:bodyPr>
            <a:normAutofit/>
          </a:bodyPr>
          <a:lstStyle/>
          <a:p>
            <a:r>
              <a:rPr lang="en-US" sz="4000" b="1" noProof="1">
                <a:solidFill>
                  <a:srgbClr val="FFFFFF"/>
                </a:solidFill>
                <a:latin typeface="Times" pitchFamily="2" charset="0"/>
              </a:rPr>
              <a:t>Əlilliyi olan Şəxslərin Hüquqlarına dair Konvensiya</a:t>
            </a:r>
            <a:endParaRPr lang="en-US" sz="4000" noProof="1">
              <a:solidFill>
                <a:srgbClr val="FFFFFF"/>
              </a:solidFill>
              <a:latin typeface="Times" pitchFamily="2" charset="0"/>
            </a:endParaRPr>
          </a:p>
        </p:txBody>
      </p:sp>
      <p:sp>
        <p:nvSpPr>
          <p:cNvPr id="3" name="Content Placeholder 2">
            <a:extLst>
              <a:ext uri="{FF2B5EF4-FFF2-40B4-BE49-F238E27FC236}">
                <a16:creationId xmlns:a16="http://schemas.microsoft.com/office/drawing/2014/main" id="{A989DE06-F416-8D4C-9DFA-9BF3BFD14D88}"/>
              </a:ext>
            </a:extLst>
          </p:cNvPr>
          <p:cNvSpPr>
            <a:spLocks noGrp="1"/>
          </p:cNvSpPr>
          <p:nvPr>
            <p:ph idx="1"/>
          </p:nvPr>
        </p:nvSpPr>
        <p:spPr>
          <a:xfrm>
            <a:off x="1367624" y="2490436"/>
            <a:ext cx="9708995" cy="4367564"/>
          </a:xfrm>
        </p:spPr>
        <p:txBody>
          <a:bodyPr anchor="ctr">
            <a:normAutofit/>
          </a:bodyPr>
          <a:lstStyle/>
          <a:p>
            <a:pPr algn="just"/>
            <a:endParaRPr lang="az-Latn-AZ" sz="1700" b="1" dirty="0">
              <a:latin typeface="Times" pitchFamily="2" charset="0"/>
            </a:endParaRPr>
          </a:p>
          <a:p>
            <a:pPr algn="just"/>
            <a:r>
              <a:rPr lang="az-Latn-AZ" sz="1900" b="1" dirty="0">
                <a:latin typeface="Times" pitchFamily="2" charset="0"/>
              </a:rPr>
              <a:t>Əlilliyi olan Şəxslərin Hüquqlarına dair Konvensiya </a:t>
            </a:r>
            <a:r>
              <a:rPr lang="az-Latn-AZ" sz="1900" dirty="0">
                <a:latin typeface="Times" pitchFamily="2" charset="0"/>
              </a:rPr>
              <a:t>13 dekabr 2006-cı ildə qəbul edilib. Konvensiya əlilliyi olan şəxslərin insan hüquqlarından və əsas azadlıqlarından tam istifadə edilməsini təşviq edir və iştirakçı dövlətlər üçün bu hüquq və azadlıqların qanunvercilik əsasını yaratmasını və praktik faydalanmasını təmin etmək üçün öhdəlikləri müəyyənləşdirir. Konvensiyadakı şikayət mexanizmi 13 dekabr 2006-cı ildə qəbul edilmiş </a:t>
            </a:r>
            <a:r>
              <a:rPr lang="az-Latn-AZ" sz="1900" b="1" dirty="0">
                <a:latin typeface="Times" pitchFamily="2" charset="0"/>
              </a:rPr>
              <a:t>Fakultativ Protokola əsasən</a:t>
            </a:r>
            <a:r>
              <a:rPr lang="az-Latn-AZ" sz="1900" dirty="0">
                <a:latin typeface="Times" pitchFamily="2" charset="0"/>
              </a:rPr>
              <a:t> təsis edilib və iştirakçı dövlətlər onu ratifikasiya etməklə Əlilliyi olan Şəxslərin Hüquqları Komitəsinin - ildə iki dəfə toplaşan 18 müstəqil ekspertdən ibarət bir heyət - səlahiyyətlərini qəbul edir.</a:t>
            </a:r>
          </a:p>
          <a:p>
            <a:pPr algn="just"/>
            <a:r>
              <a:rPr lang="az-Latn-AZ" sz="1900" b="1" dirty="0">
                <a:latin typeface="Times" pitchFamily="2" charset="0"/>
              </a:rPr>
              <a:t>Fərdi Şikayət Proseduru </a:t>
            </a:r>
            <a:r>
              <a:rPr lang="az-Latn-AZ" sz="1900" dirty="0">
                <a:latin typeface="Times" pitchFamily="2" charset="0"/>
              </a:rPr>
              <a:t>- Şikayətlər bir şəxs və ya şəxslər qrupları tərəfindən və ya onların adından verilə bilər. Şikayətlərin verilməsi ilə bağlı vaxt məhdudiyyəti yoxdur. Şikayətə başqa beynəlxaq hüquqi müdafiə mexanizmi tərəfindən baxılırsa və ya artıq baxılıbsa, o halda şikayət qəbuledilməz elan olunacaq.</a:t>
            </a:r>
          </a:p>
          <a:p>
            <a:pPr algn="just"/>
            <a:r>
              <a:rPr lang="az-Latn-AZ" sz="1900" dirty="0">
                <a:latin typeface="Times" pitchFamily="2" charset="0"/>
              </a:rPr>
              <a:t>Komitə haqqında ətraflı məlumat üçün baxın </a:t>
            </a:r>
            <a:r>
              <a:rPr lang="az-Latn-AZ" sz="1900" dirty="0">
                <a:latin typeface="Times" pitchFamily="2" charset="0"/>
                <a:hlinkClick r:id="rId3"/>
              </a:rPr>
              <a:t>https://www.ohchr.org/EN/HRBodies/CRPD/Pages/CRPDIndex.aspx</a:t>
            </a:r>
            <a:r>
              <a:rPr lang="az-Latn-AZ" sz="1900" dirty="0">
                <a:latin typeface="Times" pitchFamily="2" charset="0"/>
              </a:rPr>
              <a:t> </a:t>
            </a:r>
          </a:p>
          <a:p>
            <a:pPr algn="just"/>
            <a:endParaRPr lang="en-US" sz="1700" dirty="0"/>
          </a:p>
        </p:txBody>
      </p:sp>
    </p:spTree>
    <p:extLst>
      <p:ext uri="{BB962C8B-B14F-4D97-AF65-F5344CB8AC3E}">
        <p14:creationId xmlns:p14="http://schemas.microsoft.com/office/powerpoint/2010/main" val="3046238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80ABFE1-EAB1-564E-B351-117E28CF0F73}"/>
              </a:ext>
            </a:extLst>
          </p:cNvPr>
          <p:cNvSpPr>
            <a:spLocks noGrp="1"/>
          </p:cNvSpPr>
          <p:nvPr>
            <p:ph type="title"/>
          </p:nvPr>
        </p:nvSpPr>
        <p:spPr>
          <a:xfrm>
            <a:off x="958506" y="800392"/>
            <a:ext cx="10264697" cy="1212102"/>
          </a:xfrm>
        </p:spPr>
        <p:txBody>
          <a:bodyPr>
            <a:normAutofit/>
          </a:bodyPr>
          <a:lstStyle/>
          <a:p>
            <a:r>
              <a:rPr lang="en-US" sz="4000" b="1" noProof="1">
                <a:solidFill>
                  <a:srgbClr val="FFFFFF"/>
                </a:solidFill>
                <a:latin typeface="Times" pitchFamily="2" charset="0"/>
              </a:rPr>
              <a:t>İrqi Ayrı-seçkiliyin Bütün Formalarının Ləğvi haqqında Beynəlxalq Konvensiya</a:t>
            </a:r>
          </a:p>
        </p:txBody>
      </p:sp>
      <p:sp>
        <p:nvSpPr>
          <p:cNvPr id="3" name="Content Placeholder 2">
            <a:extLst>
              <a:ext uri="{FF2B5EF4-FFF2-40B4-BE49-F238E27FC236}">
                <a16:creationId xmlns:a16="http://schemas.microsoft.com/office/drawing/2014/main" id="{E5BE5322-30E7-C546-A411-859F07806E0F}"/>
              </a:ext>
            </a:extLst>
          </p:cNvPr>
          <p:cNvSpPr>
            <a:spLocks noGrp="1"/>
          </p:cNvSpPr>
          <p:nvPr>
            <p:ph idx="1"/>
          </p:nvPr>
        </p:nvSpPr>
        <p:spPr>
          <a:xfrm>
            <a:off x="1367624" y="2490436"/>
            <a:ext cx="9708995" cy="3567173"/>
          </a:xfrm>
        </p:spPr>
        <p:txBody>
          <a:bodyPr anchor="ctr">
            <a:normAutofit/>
          </a:bodyPr>
          <a:lstStyle/>
          <a:p>
            <a:pPr marL="0" indent="0">
              <a:buNone/>
            </a:pPr>
            <a:endParaRPr lang="az-Latn-AZ" sz="1900" dirty="0">
              <a:latin typeface="Times" pitchFamily="2" charset="0"/>
            </a:endParaRPr>
          </a:p>
          <a:p>
            <a:pPr algn="just"/>
            <a:r>
              <a:rPr lang="az-Latn-AZ" sz="1900" b="1" dirty="0">
                <a:latin typeface="Times" pitchFamily="2" charset="0"/>
              </a:rPr>
              <a:t>İrqi Ayrı-seçkiliyin Bütün Formalarının Ləğvi haqqında Beynəlxalq</a:t>
            </a:r>
            <a:r>
              <a:rPr lang="az-Latn-AZ" sz="1900" dirty="0">
                <a:latin typeface="Times" pitchFamily="2" charset="0"/>
              </a:rPr>
              <a:t> Konvensiya 21 dekabr 1965-ci ildə qəbul edilib. Substantiv (maddi) öhdəliklər Konvensiyanın 1-ci hissəsində (1-7-ci maddələr) öz əksini tapıb. İrqi Ayrı-seçkiliyin ləğvi Komitəsinin yurisdiksiyasını qəbul etmək istəyən ölkələr </a:t>
            </a:r>
            <a:r>
              <a:rPr lang="az-Latn-AZ" sz="1900" i="1" dirty="0">
                <a:latin typeface="Times" pitchFamily="2" charset="0"/>
              </a:rPr>
              <a:t>Konvensiyanın 14-cü maddəsi </a:t>
            </a:r>
            <a:r>
              <a:rPr lang="az-Latn-AZ" sz="1900" dirty="0">
                <a:latin typeface="Times" pitchFamily="2" charset="0"/>
              </a:rPr>
              <a:t>ilə bağlı bəyənat vermələri lazımdır. </a:t>
            </a:r>
          </a:p>
          <a:p>
            <a:pPr algn="just"/>
            <a:r>
              <a:rPr lang="az-Latn-AZ" sz="1900" b="1" dirty="0">
                <a:latin typeface="Times" pitchFamily="2" charset="0"/>
              </a:rPr>
              <a:t>Fərdi Şikayət Proseduru: </a:t>
            </a:r>
            <a:r>
              <a:rPr lang="az-Latn-AZ" sz="1900" dirty="0">
                <a:latin typeface="Times" pitchFamily="2" charset="0"/>
              </a:rPr>
              <a:t>Konvensiyaya əsasən şikayətlər bir şəxs tərəfindən, onların adından üçüncü tərəfdən, bir qrup şəxs tərəfindən və ya onların adından verilə bilər. Şikayətlər, iş üzrə yerli orqanın (məhkəmə) tərəfindən qəti qərar verildikdən sonra altı ay ərzində təqdim edilməlidir. </a:t>
            </a:r>
            <a:r>
              <a:rPr lang="az-Latn-AZ" sz="1900" b="1" dirty="0">
                <a:latin typeface="Times" pitchFamily="2" charset="0"/>
              </a:rPr>
              <a:t>Eyni işə əvvəllər baxılıb qərar verilməsi və ya başqa bir beynəlxalq müdafiə mexanizmində baxışının davam etməsi şikayətin qəbul edilməsinə maneə olmur. </a:t>
            </a:r>
            <a:endParaRPr lang="az-Latn-AZ" sz="1900" dirty="0">
              <a:latin typeface="Times" pitchFamily="2" charset="0"/>
            </a:endParaRPr>
          </a:p>
        </p:txBody>
      </p:sp>
    </p:spTree>
    <p:extLst>
      <p:ext uri="{BB962C8B-B14F-4D97-AF65-F5344CB8AC3E}">
        <p14:creationId xmlns:p14="http://schemas.microsoft.com/office/powerpoint/2010/main" val="1088164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DFB9EA34-8CC5-C34C-AF12-66EED98D3095}"/>
              </a:ext>
            </a:extLst>
          </p:cNvPr>
          <p:cNvSpPr>
            <a:spLocks noGrp="1"/>
          </p:cNvSpPr>
          <p:nvPr>
            <p:ph idx="1"/>
          </p:nvPr>
        </p:nvSpPr>
        <p:spPr>
          <a:xfrm>
            <a:off x="1367624" y="2490436"/>
            <a:ext cx="9708995" cy="4367564"/>
          </a:xfrm>
        </p:spPr>
        <p:txBody>
          <a:bodyPr anchor="ctr">
            <a:normAutofit lnSpcReduction="10000"/>
          </a:bodyPr>
          <a:lstStyle/>
          <a:p>
            <a:pPr algn="just"/>
            <a:endParaRPr lang="en-US" sz="1700" noProof="1">
              <a:latin typeface="Times" pitchFamily="2" charset="0"/>
            </a:endParaRPr>
          </a:p>
          <a:p>
            <a:pPr algn="just"/>
            <a:endParaRPr lang="en-US" sz="1700" noProof="1">
              <a:latin typeface="Times" pitchFamily="2" charset="0"/>
            </a:endParaRPr>
          </a:p>
          <a:p>
            <a:pPr algn="just"/>
            <a:endParaRPr lang="en-US" sz="1700" noProof="1">
              <a:latin typeface="Times" pitchFamily="2" charset="0"/>
            </a:endParaRPr>
          </a:p>
          <a:p>
            <a:pPr algn="just"/>
            <a:r>
              <a:rPr lang="en-US" sz="1900" noProof="1">
                <a:latin typeface="Times" pitchFamily="2" charset="0"/>
              </a:rPr>
              <a:t>Şikayət qeydə alındıqdan sonra, Tərəf Dövlət üç ay ərzində şikayətin qəbuledilənliyi ilə bağlı etiraz etmədikdə, işin mahiyyəti ilə bağlı öz təqdimatını verməlidir. Əgər Tərəf Dövlət qəbuledilənliklə bağlı etiraz edərsə, o zaman Komitə dövlətə təqdimat verməsi üçün altı həftə vaxt verir və bundan sonra işin qəbuledilənliyi ilə bağlı qərar çıxardır.  Komitə işi qəbuledilən elan etdikdən sonra tərəf Tərəf Dövlət mahiyyət üzrə öz mülahizələrini üç ay müddətində təqdim edir. Ərizəçiyə, Komitənin işin mahiyyəti ilə bağlı son qərarını elan etməzdən əvvəl, altı həftə ərzində şərh verməsi üçün vaxt verilir.</a:t>
            </a:r>
          </a:p>
          <a:p>
            <a:pPr algn="just"/>
            <a:r>
              <a:rPr lang="en-US" sz="1900" b="1" noProof="1">
                <a:latin typeface="Times" pitchFamily="2" charset="0"/>
              </a:rPr>
              <a:t>Qərar: </a:t>
            </a:r>
            <a:r>
              <a:rPr lang="az-Latn-AZ" sz="1900" noProof="1">
                <a:latin typeface="Times" pitchFamily="2" charset="0"/>
              </a:rPr>
              <a:t>Komitə şikayətin mahiyyəti ilə bağlı qərar qəbul etdikdə (həmin qərar "Rəy" adlanır), hətta Konvensiyanın pozulmadığı qənaətinə gəlsə də,  dövlətə təkliflər və ya tövsiyələr verir. Bu təkliflər/tövsiyələr ümumi və ya spesifik ola bilər və ya sözügedən Dövlətə və ya Konvensiyanın bütün iştirakçı dövlətlərinə ünvanlana bilər.</a:t>
            </a:r>
            <a:endParaRPr lang="en-US" sz="1900" noProof="1">
              <a:latin typeface="Times" pitchFamily="2" charset="0"/>
            </a:endParaRPr>
          </a:p>
          <a:p>
            <a:pPr algn="just"/>
            <a:r>
              <a:rPr lang="en-US" sz="1900" noProof="1">
                <a:latin typeface="Times" pitchFamily="2" charset="0"/>
              </a:rPr>
              <a:t>Kovensiyaya bax - </a:t>
            </a:r>
            <a:r>
              <a:rPr lang="en-US" sz="1900" noProof="1">
                <a:latin typeface="Times" pitchFamily="2" charset="0"/>
                <a:hlinkClick r:id="rId2"/>
              </a:rPr>
              <a:t>https://www.ohchr.org/EN/ProfessionalInterest/Pages/CERD.aspx</a:t>
            </a:r>
            <a:r>
              <a:rPr lang="en-US" sz="1900" noProof="1">
                <a:latin typeface="Times" pitchFamily="2" charset="0"/>
              </a:rPr>
              <a:t> Həmçinin Konvensiyanın 14-cü maddəsinə bax,</a:t>
            </a:r>
          </a:p>
          <a:p>
            <a:pPr algn="just"/>
            <a:endParaRPr lang="en-US" sz="1700" noProof="1">
              <a:latin typeface="Times" pitchFamily="2" charset="0"/>
            </a:endParaRPr>
          </a:p>
          <a:p>
            <a:pPr algn="just"/>
            <a:endParaRPr lang="en-US" sz="1700" noProof="1">
              <a:latin typeface="Times" pitchFamily="2" charset="0"/>
            </a:endParaRPr>
          </a:p>
          <a:p>
            <a:pPr algn="just"/>
            <a:endParaRPr lang="en-US" sz="1700" noProof="1">
              <a:latin typeface="Times" pitchFamily="2" charset="0"/>
            </a:endParaRPr>
          </a:p>
        </p:txBody>
      </p:sp>
    </p:spTree>
    <p:extLst>
      <p:ext uri="{BB962C8B-B14F-4D97-AF65-F5344CB8AC3E}">
        <p14:creationId xmlns:p14="http://schemas.microsoft.com/office/powerpoint/2010/main" val="352250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BEB2A51-D725-FD42-82E1-65B818FFCEDC}"/>
              </a:ext>
            </a:extLst>
          </p:cNvPr>
          <p:cNvSpPr>
            <a:spLocks noGrp="1"/>
          </p:cNvSpPr>
          <p:nvPr>
            <p:ph type="title"/>
          </p:nvPr>
        </p:nvSpPr>
        <p:spPr>
          <a:xfrm>
            <a:off x="958506" y="800392"/>
            <a:ext cx="10264697" cy="1212102"/>
          </a:xfrm>
        </p:spPr>
        <p:txBody>
          <a:bodyPr>
            <a:normAutofit/>
          </a:bodyPr>
          <a:lstStyle/>
          <a:p>
            <a:r>
              <a:rPr lang="az-Latn-AZ" sz="4000" b="1">
                <a:solidFill>
                  <a:srgbClr val="FFFFFF"/>
                </a:solidFill>
                <a:latin typeface="Times" pitchFamily="2" charset="0"/>
              </a:rPr>
              <a:t>Bütün Şəxslərin Məcburi İtmələrdən (Zorakı Yoxaçıxma) Müdafiəsi haqqında Konvensiya</a:t>
            </a:r>
            <a:endParaRPr lang="en-US" sz="4000">
              <a:solidFill>
                <a:srgbClr val="FFFFFF"/>
              </a:solidFill>
              <a:latin typeface="Times" pitchFamily="2" charset="0"/>
            </a:endParaRPr>
          </a:p>
        </p:txBody>
      </p:sp>
      <p:sp>
        <p:nvSpPr>
          <p:cNvPr id="3" name="Content Placeholder 2">
            <a:extLst>
              <a:ext uri="{FF2B5EF4-FFF2-40B4-BE49-F238E27FC236}">
                <a16:creationId xmlns:a16="http://schemas.microsoft.com/office/drawing/2014/main" id="{556379E0-2452-9947-A389-7E4C2CBB2190}"/>
              </a:ext>
            </a:extLst>
          </p:cNvPr>
          <p:cNvSpPr>
            <a:spLocks noGrp="1"/>
          </p:cNvSpPr>
          <p:nvPr>
            <p:ph idx="1"/>
          </p:nvPr>
        </p:nvSpPr>
        <p:spPr>
          <a:xfrm>
            <a:off x="1367624" y="2490436"/>
            <a:ext cx="9708995" cy="4367564"/>
          </a:xfrm>
        </p:spPr>
        <p:txBody>
          <a:bodyPr anchor="ctr">
            <a:normAutofit/>
          </a:bodyPr>
          <a:lstStyle/>
          <a:p>
            <a:pPr marL="0" indent="0" algn="just">
              <a:buNone/>
            </a:pPr>
            <a:endParaRPr lang="az-Latn-AZ" sz="1900" b="1" dirty="0">
              <a:latin typeface="Times" pitchFamily="2" charset="0"/>
            </a:endParaRPr>
          </a:p>
          <a:p>
            <a:pPr algn="just"/>
            <a:r>
              <a:rPr lang="az-Latn-AZ" sz="1900" b="1" dirty="0">
                <a:latin typeface="Times" pitchFamily="2" charset="0"/>
              </a:rPr>
              <a:t>Konvensiya 20 dekabr 2006</a:t>
            </a:r>
            <a:r>
              <a:rPr lang="az-Latn-AZ" sz="1900" dirty="0">
                <a:latin typeface="Times" pitchFamily="2" charset="0"/>
              </a:rPr>
              <a:t>-cı ildə qəbul edilib və fərdi şikayət mexanizmini də nəzərdə tutur. Substantiv (Maddi öhdəliklər) Konvensiyanın 1-ci hissəsində yerləşən 1-dən 25-dək maddələrində əksini tapıb. Bunun üçün dövlətlər dövlətlər, </a:t>
            </a:r>
            <a:r>
              <a:rPr lang="az-Latn-AZ" sz="1900" b="1" i="1" dirty="0">
                <a:latin typeface="Times" pitchFamily="2" charset="0"/>
              </a:rPr>
              <a:t>31-ci maddəni </a:t>
            </a:r>
            <a:r>
              <a:rPr lang="az-Latn-AZ" sz="1900" dirty="0">
                <a:latin typeface="Times" pitchFamily="2" charset="0"/>
              </a:rPr>
              <a:t>qəbul etməklə bağlı bəyanat verirlər. Bu bəyənatdan sonra onlar Zorakı Yoxaçıma Komitəsinin - ildə iki dəfə toplaşan 10 müstəqil ekspertdən ibarət bir komissiyanın - özləri üzərində səlahiyyətlərini qəbul edir. </a:t>
            </a:r>
            <a:endParaRPr lang="en-US" sz="1900" dirty="0">
              <a:latin typeface="Times" pitchFamily="2" charset="0"/>
            </a:endParaRPr>
          </a:p>
          <a:p>
            <a:pPr algn="just"/>
            <a:r>
              <a:rPr lang="az-Latn-AZ" sz="1900" dirty="0">
                <a:latin typeface="Times" pitchFamily="2" charset="0"/>
              </a:rPr>
              <a:t>QEYD - Azərbaycan 6 fevral 2007-ci ildə Konvensiyanı ratifikasi edib </a:t>
            </a:r>
            <a:r>
              <a:rPr lang="en-US" sz="1900" dirty="0" err="1">
                <a:latin typeface="Times" pitchFamily="2" charset="0"/>
              </a:rPr>
              <a:t>və</a:t>
            </a:r>
            <a:r>
              <a:rPr lang="en-US" sz="1900" dirty="0">
                <a:latin typeface="Times" pitchFamily="2" charset="0"/>
              </a:rPr>
              <a:t> </a:t>
            </a:r>
            <a:r>
              <a:rPr lang="en-US" sz="1900" dirty="0" err="1">
                <a:latin typeface="Times" pitchFamily="2" charset="0"/>
              </a:rPr>
              <a:t>Azərbaycan</a:t>
            </a:r>
            <a:r>
              <a:rPr lang="en-US" sz="1900" dirty="0">
                <a:latin typeface="Times" pitchFamily="2" charset="0"/>
              </a:rPr>
              <a:t> </a:t>
            </a:r>
            <a:r>
              <a:rPr lang="az-Latn-AZ" sz="1900" dirty="0">
                <a:latin typeface="Times" pitchFamily="2" charset="0"/>
              </a:rPr>
              <a:t>Məcburi 31-ci maddənin qəbulu ilə bağlı bəyənat verməyib və bu o deməkdir ki, Məburi Yoxaçıma ilə bağlı Komitəsinin səlahiyyətini tanımır. </a:t>
            </a:r>
          </a:p>
          <a:p>
            <a:pPr algn="just"/>
            <a:r>
              <a:rPr lang="en-US" sz="1900" dirty="0" err="1">
                <a:latin typeface="Times" pitchFamily="2" charset="0"/>
              </a:rPr>
              <a:t>Konvensiya</a:t>
            </a:r>
            <a:r>
              <a:rPr lang="en-US" sz="1900" dirty="0">
                <a:latin typeface="Times" pitchFamily="2" charset="0"/>
              </a:rPr>
              <a:t>. - </a:t>
            </a:r>
            <a:r>
              <a:rPr lang="en-US" sz="1900" dirty="0">
                <a:latin typeface="Times" pitchFamily="2" charset="0"/>
                <a:hlinkClick r:id="rId3"/>
              </a:rPr>
              <a:t>https://www.ohchr.org/EN/HRBodies/CED/Pages/ConventionCED.aspx</a:t>
            </a:r>
            <a:r>
              <a:rPr lang="en-US" sz="1900" dirty="0">
                <a:latin typeface="Times" pitchFamily="2" charset="0"/>
              </a:rPr>
              <a:t> </a:t>
            </a:r>
          </a:p>
          <a:p>
            <a:pPr algn="just"/>
            <a:endParaRPr lang="en-US" sz="1900" dirty="0">
              <a:latin typeface="Times" pitchFamily="2" charset="0"/>
            </a:endParaRPr>
          </a:p>
          <a:p>
            <a:pPr algn="just"/>
            <a:endParaRPr lang="en-US" sz="1900" dirty="0">
              <a:latin typeface="Times" pitchFamily="2" charset="0"/>
            </a:endParaRPr>
          </a:p>
        </p:txBody>
      </p:sp>
    </p:spTree>
    <p:extLst>
      <p:ext uri="{BB962C8B-B14F-4D97-AF65-F5344CB8AC3E}">
        <p14:creationId xmlns:p14="http://schemas.microsoft.com/office/powerpoint/2010/main" val="1596119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C84D4F2-4E6E-C943-B7B8-2917809AA012}"/>
              </a:ext>
            </a:extLst>
          </p:cNvPr>
          <p:cNvSpPr>
            <a:spLocks noGrp="1"/>
          </p:cNvSpPr>
          <p:nvPr>
            <p:ph idx="1"/>
          </p:nvPr>
        </p:nvSpPr>
        <p:spPr>
          <a:xfrm>
            <a:off x="4700589" y="157163"/>
            <a:ext cx="7329486" cy="6500811"/>
          </a:xfrm>
        </p:spPr>
        <p:txBody>
          <a:bodyPr anchor="ctr">
            <a:normAutofit/>
          </a:bodyPr>
          <a:lstStyle/>
          <a:p>
            <a:pPr marL="0" indent="0" algn="just">
              <a:buNone/>
            </a:pPr>
            <a:r>
              <a:rPr lang="az-Latn-AZ" sz="1900" b="1" dirty="0">
                <a:latin typeface="Times" pitchFamily="2" charset="0"/>
              </a:rPr>
              <a:t>Bütün Miqrant İşçilərin və Ailə Üzvlərinin Hüquqlarının Müdafiəsi haqqında Beynəlxalq Konvensiya </a:t>
            </a:r>
          </a:p>
          <a:p>
            <a:pPr algn="just"/>
            <a:r>
              <a:rPr lang="az-Latn-AZ" sz="1900" b="1" dirty="0">
                <a:latin typeface="Times" pitchFamily="2" charset="0"/>
              </a:rPr>
              <a:t>Konvensiya </a:t>
            </a:r>
            <a:r>
              <a:rPr lang="az-Latn-AZ" sz="1900" dirty="0">
                <a:latin typeface="Times" pitchFamily="2" charset="0"/>
              </a:rPr>
              <a:t>18 dekabr 1990-cı ildə qəbul edilib və  işçi miqrantlar və onların ailələrinin geniş formada hüquqların qorunmasını tərəf dövlətlərdən tələb edir. Dövlətlər 77-ci maddəyə əsasən Bütün Miqrant İşçilərin və Ailə Üzvlərinin Hüquqlarını Qoruma Komitəsinin - ildə iki dəfə toplaşan 14 müstəqil ekspertdən ibarət bir komissiyanın - səlahiyyətlərini qəbul edən bəyannamə verə bilərlər. Lakin, hələ ki, Komitənin səlahiyyəti qüvvəyə minməyib, buna səbəb lazimi sayda (10 dövlət) tərəfindən </a:t>
            </a:r>
            <a:r>
              <a:rPr lang="az-Latn-AZ" sz="1900" b="1" dirty="0">
                <a:latin typeface="Times" pitchFamily="2" charset="0"/>
              </a:rPr>
              <a:t>77-ci maddənin </a:t>
            </a:r>
            <a:r>
              <a:rPr lang="az-Latn-AZ" sz="1900" dirty="0">
                <a:latin typeface="Times" pitchFamily="2" charset="0"/>
              </a:rPr>
              <a:t>qəbulu ilə bağlı bəyənat verilməməsidir. Ona görə Komitənin fərdi şikayətlər ilə bağlı prosedurlar qəbul etməyib. Azərbaycan da hələ ki, bu bəyənatı verməyib. </a:t>
            </a:r>
            <a:endParaRPr lang="en-US" sz="1900" dirty="0">
              <a:latin typeface="Times" pitchFamily="2" charset="0"/>
            </a:endParaRPr>
          </a:p>
          <a:p>
            <a:pPr algn="just"/>
            <a:r>
              <a:rPr lang="az-Latn-AZ" sz="1900" dirty="0">
                <a:latin typeface="Times" pitchFamily="2" charset="0"/>
              </a:rPr>
              <a:t>QEYD - Azərbaycan 11 yanvar 1999-cu ildən Konvensiyanı ratifikasi edib. </a:t>
            </a:r>
          </a:p>
          <a:p>
            <a:pPr algn="just"/>
            <a:r>
              <a:rPr lang="en-US" sz="1900" dirty="0" err="1">
                <a:latin typeface="Times" pitchFamily="2" charset="0"/>
              </a:rPr>
              <a:t>Konvensiya</a:t>
            </a:r>
            <a:r>
              <a:rPr lang="en-US" sz="1900" dirty="0">
                <a:latin typeface="Times" pitchFamily="2" charset="0"/>
              </a:rPr>
              <a:t> - </a:t>
            </a:r>
            <a:r>
              <a:rPr lang="en-US" sz="1900" dirty="0">
                <a:latin typeface="Times" pitchFamily="2" charset="0"/>
                <a:hlinkClick r:id="rId2"/>
              </a:rPr>
              <a:t>https://www.ohchr.org/EN/ProfessionalInterest/Pages/CMW.aspx</a:t>
            </a:r>
            <a:r>
              <a:rPr lang="en-US" sz="1900" dirty="0">
                <a:latin typeface="Times" pitchFamily="2" charset="0"/>
              </a:rPr>
              <a:t> </a:t>
            </a:r>
          </a:p>
          <a:p>
            <a:pPr algn="just"/>
            <a:endParaRPr lang="en-US" sz="1900" dirty="0">
              <a:latin typeface="Times" pitchFamily="2" charset="0"/>
            </a:endParaRPr>
          </a:p>
        </p:txBody>
      </p:sp>
    </p:spTree>
    <p:extLst>
      <p:ext uri="{BB962C8B-B14F-4D97-AF65-F5344CB8AC3E}">
        <p14:creationId xmlns:p14="http://schemas.microsoft.com/office/powerpoint/2010/main" val="1465567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3C92D8-E5BF-4E4D-8E6B-DC32F062B0A9}"/>
              </a:ext>
            </a:extLst>
          </p:cNvPr>
          <p:cNvSpPr>
            <a:spLocks noGrp="1"/>
          </p:cNvSpPr>
          <p:nvPr>
            <p:ph idx="1"/>
          </p:nvPr>
        </p:nvSpPr>
        <p:spPr>
          <a:xfrm>
            <a:off x="4157663" y="10138"/>
            <a:ext cx="8031289" cy="6837724"/>
          </a:xfrm>
        </p:spPr>
        <p:txBody>
          <a:bodyPr anchor="ctr">
            <a:normAutofit/>
          </a:bodyPr>
          <a:lstStyle/>
          <a:p>
            <a:pPr marL="0" indent="0" algn="just">
              <a:buNone/>
            </a:pPr>
            <a:r>
              <a:rPr lang="az-Latn-AZ" sz="1900" b="1" dirty="0">
                <a:latin typeface="Times" pitchFamily="2" charset="0"/>
              </a:rPr>
              <a:t>İqtisadi, Sosial və Mədəni Hüquqlar haqqında Beynəlxalq Pakt </a:t>
            </a:r>
          </a:p>
          <a:p>
            <a:pPr marL="0" indent="0" algn="just">
              <a:buNone/>
            </a:pPr>
            <a:r>
              <a:rPr lang="az-Latn-AZ" sz="1900" dirty="0">
                <a:latin typeface="Times" pitchFamily="2" charset="0"/>
              </a:rPr>
              <a:t>Pakt 1966-cı ildə qəbul edilib və iştirakçı dövlətlərin üzərinə iqtisadi, sosial və mədəni hüquqların tam şəkildə realizə olması üçün fərdi və ya qarşılıqlı yardım və əməkdaşlıq yolu maksimum addımlar atmaq öhdəçiliyi qoyur. Konvensiyada fərdi şikayət mexanizmi 10 dekabr 2008-ci ildə qəbul edilmiş </a:t>
            </a:r>
            <a:r>
              <a:rPr lang="en-US" sz="1900" dirty="0" err="1">
                <a:latin typeface="Times" pitchFamily="2" charset="0"/>
              </a:rPr>
              <a:t>Fakultativ</a:t>
            </a:r>
            <a:r>
              <a:rPr lang="en-US" sz="1900" dirty="0">
                <a:latin typeface="Times" pitchFamily="2" charset="0"/>
              </a:rPr>
              <a:t> </a:t>
            </a:r>
            <a:r>
              <a:rPr lang="az-Latn-AZ" sz="1900" dirty="0">
                <a:latin typeface="Times" pitchFamily="2" charset="0"/>
              </a:rPr>
              <a:t>Protokolla tənzimlənir. </a:t>
            </a:r>
            <a:r>
              <a:rPr lang="en-US" sz="1900" dirty="0" err="1">
                <a:latin typeface="Times" pitchFamily="2" charset="0"/>
              </a:rPr>
              <a:t>Fakultativ</a:t>
            </a:r>
            <a:r>
              <a:rPr lang="en-US" sz="1900" dirty="0">
                <a:latin typeface="Times" pitchFamily="2" charset="0"/>
              </a:rPr>
              <a:t> </a:t>
            </a:r>
            <a:r>
              <a:rPr lang="az-Latn-AZ" sz="1900" dirty="0">
                <a:latin typeface="Times" pitchFamily="2" charset="0"/>
              </a:rPr>
              <a:t>Protokolun iştirakçısı olan dövlətlər, İqtisadi, Sosial və Mədəni Hüquqlar Komitəsinin - ildə iki dəfə toplaşan 18 müstəqil ekspertdən ibarət bir heyət - səlahiyyətlərini qəbul edirlər.</a:t>
            </a:r>
            <a:endParaRPr lang="en-US" sz="1900" dirty="0">
              <a:latin typeface="Times" pitchFamily="2" charset="0"/>
            </a:endParaRPr>
          </a:p>
          <a:p>
            <a:pPr marL="0" indent="0" algn="just">
              <a:buNone/>
            </a:pPr>
            <a:r>
              <a:rPr lang="az-Latn-AZ" sz="1900" dirty="0">
                <a:latin typeface="Times" pitchFamily="2" charset="0"/>
              </a:rPr>
              <a:t>QEYD - Azərbaycan 13 avqust sentyabr 1992-cildə Konvensiyanı ratifikasiya edib. Ancaq </a:t>
            </a:r>
            <a:r>
              <a:rPr lang="en-US" sz="1900" dirty="0" err="1">
                <a:latin typeface="Times" pitchFamily="2" charset="0"/>
              </a:rPr>
              <a:t>Fakultativ</a:t>
            </a:r>
            <a:r>
              <a:rPr lang="en-US" sz="1900" dirty="0">
                <a:latin typeface="Times" pitchFamily="2" charset="0"/>
              </a:rPr>
              <a:t> </a:t>
            </a:r>
            <a:r>
              <a:rPr lang="en-US" sz="1900" dirty="0" err="1">
                <a:latin typeface="Times" pitchFamily="2" charset="0"/>
              </a:rPr>
              <a:t>protokolu</a:t>
            </a:r>
            <a:r>
              <a:rPr lang="en-US" sz="1900" dirty="0">
                <a:latin typeface="Times" pitchFamily="2" charset="0"/>
              </a:rPr>
              <a:t> </a:t>
            </a:r>
            <a:r>
              <a:rPr lang="en-US" sz="1900" dirty="0" err="1">
                <a:latin typeface="Times" pitchFamily="2" charset="0"/>
              </a:rPr>
              <a:t>imzalamayıb</a:t>
            </a:r>
            <a:r>
              <a:rPr lang="en-US" sz="1900" dirty="0">
                <a:latin typeface="Times" pitchFamily="2" charset="0"/>
              </a:rPr>
              <a:t> </a:t>
            </a:r>
            <a:r>
              <a:rPr lang="en-US" sz="1900" dirty="0" err="1">
                <a:latin typeface="Times" pitchFamily="2" charset="0"/>
              </a:rPr>
              <a:t>və</a:t>
            </a:r>
            <a:r>
              <a:rPr lang="en-US" sz="1900" dirty="0">
                <a:latin typeface="Times" pitchFamily="2" charset="0"/>
              </a:rPr>
              <a:t> </a:t>
            </a:r>
            <a:r>
              <a:rPr lang="en-US" sz="1900" dirty="0" err="1">
                <a:latin typeface="Times" pitchFamily="2" charset="0"/>
              </a:rPr>
              <a:t>fərdi</a:t>
            </a:r>
            <a:r>
              <a:rPr lang="en-US" sz="1900" dirty="0">
                <a:latin typeface="Times" pitchFamily="2" charset="0"/>
              </a:rPr>
              <a:t> </a:t>
            </a:r>
            <a:r>
              <a:rPr lang="en-US" sz="1900" dirty="0" err="1">
                <a:latin typeface="Times" pitchFamily="2" charset="0"/>
              </a:rPr>
              <a:t>şikayət</a:t>
            </a:r>
            <a:r>
              <a:rPr lang="en-US" sz="1900" dirty="0">
                <a:latin typeface="Times" pitchFamily="2" charset="0"/>
              </a:rPr>
              <a:t> </a:t>
            </a:r>
            <a:r>
              <a:rPr lang="en-US" sz="1900" dirty="0" err="1">
                <a:latin typeface="Times" pitchFamily="2" charset="0"/>
              </a:rPr>
              <a:t>mexanizmini</a:t>
            </a:r>
            <a:r>
              <a:rPr lang="en-US" sz="1900" dirty="0">
                <a:latin typeface="Times" pitchFamily="2" charset="0"/>
              </a:rPr>
              <a:t> </a:t>
            </a:r>
            <a:r>
              <a:rPr lang="en-US" sz="1900" dirty="0" err="1">
                <a:latin typeface="Times" pitchFamily="2" charset="0"/>
              </a:rPr>
              <a:t>qəbul</a:t>
            </a:r>
            <a:r>
              <a:rPr lang="en-US" sz="1900" dirty="0">
                <a:latin typeface="Times" pitchFamily="2" charset="0"/>
              </a:rPr>
              <a:t> </a:t>
            </a:r>
            <a:r>
              <a:rPr lang="en-US" sz="1900" dirty="0" err="1">
                <a:latin typeface="Times" pitchFamily="2" charset="0"/>
              </a:rPr>
              <a:t>etməyib</a:t>
            </a:r>
            <a:r>
              <a:rPr lang="en-US" sz="1900" dirty="0">
                <a:latin typeface="Times" pitchFamily="2" charset="0"/>
              </a:rPr>
              <a:t>. </a:t>
            </a:r>
          </a:p>
          <a:p>
            <a:pPr marL="0" indent="0" algn="just">
              <a:buNone/>
            </a:pPr>
            <a:r>
              <a:rPr lang="en-US" sz="1900" dirty="0" err="1">
                <a:latin typeface="Times" pitchFamily="2" charset="0"/>
              </a:rPr>
              <a:t>Konvensiya</a:t>
            </a:r>
            <a:r>
              <a:rPr lang="en-US" sz="1900" dirty="0">
                <a:latin typeface="Times" pitchFamily="2" charset="0"/>
              </a:rPr>
              <a:t> - </a:t>
            </a:r>
            <a:r>
              <a:rPr lang="en-US" sz="1900" dirty="0">
                <a:latin typeface="Times" pitchFamily="2" charset="0"/>
                <a:hlinkClick r:id="rId2"/>
              </a:rPr>
              <a:t>https://www.ohchr.org/EN/ProfessionalInterest/Pages/CESCR.aspx</a:t>
            </a:r>
            <a:endParaRPr lang="en-US" sz="1900" dirty="0">
              <a:latin typeface="Times" pitchFamily="2" charset="0"/>
            </a:endParaRPr>
          </a:p>
          <a:p>
            <a:pPr marL="0" indent="0" algn="just">
              <a:buNone/>
            </a:pPr>
            <a:r>
              <a:rPr lang="en-US" sz="1900" dirty="0" err="1">
                <a:latin typeface="Times" pitchFamily="2" charset="0"/>
              </a:rPr>
              <a:t>Fakultativ</a:t>
            </a:r>
            <a:r>
              <a:rPr lang="en-US" sz="1900" dirty="0">
                <a:latin typeface="Times" pitchFamily="2" charset="0"/>
              </a:rPr>
              <a:t> </a:t>
            </a:r>
            <a:r>
              <a:rPr lang="en-US" sz="1900" dirty="0" err="1">
                <a:latin typeface="Times" pitchFamily="2" charset="0"/>
              </a:rPr>
              <a:t>Protokol</a:t>
            </a:r>
            <a:r>
              <a:rPr lang="en-US" sz="1900" dirty="0">
                <a:latin typeface="Times" pitchFamily="2" charset="0"/>
              </a:rPr>
              <a:t> - </a:t>
            </a:r>
            <a:r>
              <a:rPr lang="en-US" sz="1900" dirty="0">
                <a:latin typeface="Times" pitchFamily="2" charset="0"/>
                <a:hlinkClick r:id="rId3"/>
              </a:rPr>
              <a:t>https://www.ohchr.org/EN/ProfessionalInterest/Pages/OPCESCR.aspx</a:t>
            </a:r>
            <a:r>
              <a:rPr lang="en-US" sz="1900" dirty="0">
                <a:latin typeface="Times" pitchFamily="2" charset="0"/>
              </a:rPr>
              <a:t> </a:t>
            </a:r>
          </a:p>
          <a:p>
            <a:pPr marL="0" indent="0" algn="just">
              <a:buNone/>
            </a:pPr>
            <a:endParaRPr lang="en-US" sz="1900" dirty="0">
              <a:latin typeface="Times" pitchFamily="2" charset="0"/>
            </a:endParaRPr>
          </a:p>
        </p:txBody>
      </p:sp>
    </p:spTree>
    <p:extLst>
      <p:ext uri="{BB962C8B-B14F-4D97-AF65-F5344CB8AC3E}">
        <p14:creationId xmlns:p14="http://schemas.microsoft.com/office/powerpoint/2010/main" val="1669990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3E8F244-3108-1D4B-B51C-1BB9D128B9F3}"/>
              </a:ext>
            </a:extLst>
          </p:cNvPr>
          <p:cNvSpPr>
            <a:spLocks noGrp="1"/>
          </p:cNvSpPr>
          <p:nvPr>
            <p:ph idx="1"/>
          </p:nvPr>
        </p:nvSpPr>
        <p:spPr>
          <a:xfrm>
            <a:off x="4037826" y="10133"/>
            <a:ext cx="8151125" cy="6857999"/>
          </a:xfrm>
        </p:spPr>
        <p:txBody>
          <a:bodyPr anchor="ctr">
            <a:noAutofit/>
          </a:bodyPr>
          <a:lstStyle/>
          <a:p>
            <a:pPr marL="0" indent="0" algn="just">
              <a:buNone/>
            </a:pPr>
            <a:endParaRPr lang="az-Latn-AZ" sz="1900" b="1" dirty="0">
              <a:latin typeface="Times" pitchFamily="2" charset="0"/>
            </a:endParaRPr>
          </a:p>
          <a:p>
            <a:pPr marL="0" indent="0" algn="just">
              <a:buNone/>
            </a:pPr>
            <a:r>
              <a:rPr lang="az-Latn-AZ" sz="1900" b="1" dirty="0">
                <a:latin typeface="Times" pitchFamily="2" charset="0"/>
              </a:rPr>
              <a:t>Uşaq Hüquqları haqqında Konvensiya </a:t>
            </a:r>
          </a:p>
          <a:p>
            <a:pPr marL="0" indent="0" algn="just">
              <a:buNone/>
            </a:pPr>
            <a:r>
              <a:rPr lang="az-Latn-AZ" sz="1900" dirty="0">
                <a:latin typeface="Times" pitchFamily="2" charset="0"/>
              </a:rPr>
              <a:t>Konvensiya 20 Noyabr 1989-cu il tarixdə qəbul edilib və iştirakçı dövlətlərə uşaq hüquqlarına hörmət etmə öhdəlikləri müəyyən edib. Substantiv (Maddi) öhdəliklər Konvensiyanın I hissəsində olan 1-41-ci maddələrində, habelə iki əlavə Substantiv Protokolda öz əksini tapıb: Uşaqların alqı-satqısı, uşaq fahişəliyi və uşaq pornoqrafiyası ilə bağlı Fakultativ Protokol və hərbi konfliktlərə cəlb etməklə bağlı Fakultativ Protokol.  Fərdi şikayət proseduru 19 dekabr 2011-ci il tarixində qəbul edilmiş kommunikasiya proseduru adlanan Fakultativ Protokola əsaslanır və ayrıca sənəd sayılır.  Bu prosedurun tərəfi olan dövlətlər Uşaq Hüquqları Komitəsinin - ildə üç dəfə toplaşan 18 müstəqil ekspertdən ibarət olan bir qrupun - öz ərazilərindəki fərdlərdən şikayət göndərilməsi səlahiyyətini qəbul edirlər. </a:t>
            </a:r>
          </a:p>
          <a:p>
            <a:pPr marL="0" indent="0" algn="just">
              <a:buNone/>
            </a:pPr>
            <a:r>
              <a:rPr lang="az-Latn-AZ" sz="1900" dirty="0">
                <a:latin typeface="Times" pitchFamily="2" charset="0"/>
              </a:rPr>
              <a:t>Şikayətlər Konvensiya və onun iki əsas Protokolunda göstərilən maddi normalardan verilə bilər.</a:t>
            </a:r>
          </a:p>
          <a:p>
            <a:pPr marL="0" indent="0" algn="just">
              <a:buNone/>
            </a:pPr>
            <a:r>
              <a:rPr lang="az-Latn-AZ" sz="1900" dirty="0">
                <a:latin typeface="Times" pitchFamily="2" charset="0"/>
              </a:rPr>
              <a:t>QEYD - Azərbaycan Konvensiya və onun İki əsas Fakultativ Protokolunu 2002-ci ildə ratifikasiya edib. Ancaq fərdi şikayətlərlə bağlı Fakultativ Protokolu ratifikasia etmədiyi üçün Uşaq Hüquqları Komitəsinin səlahiyyətini qəbul etmir və Azərbaycandan bu Komitəyə şikayət verilməsi mümkün deyil. </a:t>
            </a:r>
          </a:p>
          <a:p>
            <a:pPr marL="0" indent="0" algn="just">
              <a:buNone/>
            </a:pPr>
            <a:r>
              <a:rPr lang="az-Latn-AZ" sz="1900" dirty="0">
                <a:latin typeface="Times" pitchFamily="2" charset="0"/>
              </a:rPr>
              <a:t>Konvensiya - </a:t>
            </a:r>
            <a:r>
              <a:rPr lang="az-Latn-AZ" sz="1900" dirty="0">
                <a:latin typeface="Times" pitchFamily="2" charset="0"/>
                <a:hlinkClick r:id="rId2"/>
              </a:rPr>
              <a:t>https://www.ohchr.org/EN/ProfessionalInterest/Pages/CRC.aspx</a:t>
            </a:r>
            <a:r>
              <a:rPr lang="az-Latn-AZ" sz="1900" dirty="0">
                <a:latin typeface="Times" pitchFamily="2" charset="0"/>
              </a:rPr>
              <a:t> </a:t>
            </a:r>
          </a:p>
          <a:p>
            <a:pPr marL="0" indent="0" algn="just">
              <a:buNone/>
            </a:pPr>
            <a:r>
              <a:rPr lang="az-Latn-AZ" sz="1900" dirty="0">
                <a:latin typeface="Times" pitchFamily="2" charset="0"/>
              </a:rPr>
              <a:t>Fakultativ Protokol - </a:t>
            </a:r>
            <a:r>
              <a:rPr lang="az-Latn-AZ" sz="1900" dirty="0">
                <a:latin typeface="Times" pitchFamily="2" charset="0"/>
                <a:hlinkClick r:id="rId3"/>
              </a:rPr>
              <a:t>https://www.ohchr.org/EN/ProfessionalInterest/Pages/OPICCRC.aspx</a:t>
            </a:r>
            <a:r>
              <a:rPr lang="az-Latn-AZ" sz="1900" dirty="0">
                <a:latin typeface="Times" pitchFamily="2" charset="0"/>
              </a:rPr>
              <a:t> </a:t>
            </a:r>
          </a:p>
          <a:p>
            <a:pPr marL="0" indent="0" algn="just">
              <a:buNone/>
            </a:pPr>
            <a:endParaRPr lang="az-Latn-AZ" sz="1900" dirty="0">
              <a:latin typeface="Times" pitchFamily="2" charset="0"/>
            </a:endParaRPr>
          </a:p>
          <a:p>
            <a:pPr algn="just"/>
            <a:endParaRPr lang="az-Latn-AZ" sz="1900" dirty="0">
              <a:latin typeface="Times" pitchFamily="2" charset="0"/>
            </a:endParaRPr>
          </a:p>
        </p:txBody>
      </p:sp>
    </p:spTree>
    <p:extLst>
      <p:ext uri="{BB962C8B-B14F-4D97-AF65-F5344CB8AC3E}">
        <p14:creationId xmlns:p14="http://schemas.microsoft.com/office/powerpoint/2010/main" val="47363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9BCD757-4F65-BB49-A48E-1683AEAD26D6}"/>
              </a:ext>
            </a:extLst>
          </p:cNvPr>
          <p:cNvSpPr>
            <a:spLocks noGrp="1"/>
          </p:cNvSpPr>
          <p:nvPr>
            <p:ph type="title"/>
          </p:nvPr>
        </p:nvSpPr>
        <p:spPr>
          <a:xfrm>
            <a:off x="958506" y="800392"/>
            <a:ext cx="10264697" cy="1212102"/>
          </a:xfrm>
        </p:spPr>
        <p:txBody>
          <a:bodyPr>
            <a:normAutofit/>
          </a:bodyPr>
          <a:lstStyle/>
          <a:p>
            <a:r>
              <a:rPr lang="az-Latn-AZ" sz="3100" b="1">
                <a:solidFill>
                  <a:srgbClr val="FFFFFF"/>
                </a:solidFill>
                <a:latin typeface="Times" pitchFamily="2" charset="0"/>
              </a:rPr>
              <a:t>BMT-nin 9 əsas insan hüquqları müqaviləsi hansılardır?</a:t>
            </a:r>
            <a:br>
              <a:rPr lang="az-Latn-AZ" sz="3100" b="1">
                <a:solidFill>
                  <a:srgbClr val="FFFFFF"/>
                </a:solidFill>
                <a:latin typeface="Times" pitchFamily="2" charset="0"/>
              </a:rPr>
            </a:br>
            <a:endParaRPr lang="az-Latn-AZ" sz="3100" b="1">
              <a:solidFill>
                <a:srgbClr val="FFFFFF"/>
              </a:solidFill>
              <a:latin typeface="Times" pitchFamily="2" charset="0"/>
            </a:endParaRPr>
          </a:p>
        </p:txBody>
      </p:sp>
      <p:sp>
        <p:nvSpPr>
          <p:cNvPr id="3" name="Content Placeholder 2">
            <a:extLst>
              <a:ext uri="{FF2B5EF4-FFF2-40B4-BE49-F238E27FC236}">
                <a16:creationId xmlns:a16="http://schemas.microsoft.com/office/drawing/2014/main" id="{AF67C166-B2F1-4548-92B0-11A3FD8D0A77}"/>
              </a:ext>
            </a:extLst>
          </p:cNvPr>
          <p:cNvSpPr>
            <a:spLocks noGrp="1"/>
          </p:cNvSpPr>
          <p:nvPr>
            <p:ph idx="1"/>
          </p:nvPr>
        </p:nvSpPr>
        <p:spPr>
          <a:xfrm>
            <a:off x="1354272" y="2341848"/>
            <a:ext cx="9722347" cy="4516152"/>
          </a:xfrm>
        </p:spPr>
        <p:txBody>
          <a:bodyPr anchor="ctr">
            <a:normAutofit/>
          </a:bodyPr>
          <a:lstStyle/>
          <a:p>
            <a:pPr lvl="0"/>
            <a:r>
              <a:rPr lang="az-Latn-AZ" sz="1900" dirty="0">
                <a:latin typeface="Times" pitchFamily="2" charset="0"/>
              </a:rPr>
              <a:t>Mülki və Siyasi Hüquqlara dair Beynəlxalq Pakt (və ya Konvensiya),</a:t>
            </a:r>
          </a:p>
          <a:p>
            <a:pPr lvl="0"/>
            <a:r>
              <a:rPr lang="az-Latn-AZ" sz="1900" dirty="0">
                <a:latin typeface="Times" pitchFamily="2" charset="0"/>
              </a:rPr>
              <a:t>İşgəncə və Digər Qəddar, Qeyri-İnsani və ya Ləyaqəti Alçaldan Rəftar və Cəza Növlərinə qarşı Konvensiya,</a:t>
            </a:r>
          </a:p>
          <a:p>
            <a:pPr lvl="0"/>
            <a:r>
              <a:rPr lang="az-Latn-AZ" sz="1900" dirty="0">
                <a:latin typeface="Times" pitchFamily="2" charset="0"/>
              </a:rPr>
              <a:t>Qadına Qarşı Hər Cür Ayrıseçkiliyin Ləğvi haqqında Konvensiya,</a:t>
            </a:r>
          </a:p>
          <a:p>
            <a:pPr lvl="0"/>
            <a:r>
              <a:rPr lang="az-Latn-AZ" sz="1900" dirty="0">
                <a:latin typeface="Times" pitchFamily="2" charset="0"/>
              </a:rPr>
              <a:t>Əlilliyi olan Şəxslərin Hüquqlarına dair Konvensiya,</a:t>
            </a:r>
          </a:p>
          <a:p>
            <a:pPr lvl="0"/>
            <a:r>
              <a:rPr lang="az-Latn-AZ" sz="1900" dirty="0">
                <a:latin typeface="Times" pitchFamily="2" charset="0"/>
              </a:rPr>
              <a:t>İrqi Ayrı-seçkiliyin Bütün Formalarının Ləğvi haqqında Beynəlxalq Konvensiya,</a:t>
            </a:r>
          </a:p>
          <a:p>
            <a:pPr lvl="0"/>
            <a:r>
              <a:rPr lang="az-Latn-AZ" sz="1900" dirty="0">
                <a:latin typeface="Times" pitchFamily="2" charset="0"/>
              </a:rPr>
              <a:t>Bütün Şəxslərin Məcburi İtmələrdən (Zorakı Yoxaçıxma) Müdafiəsi haqqında Konvensiya,</a:t>
            </a:r>
          </a:p>
          <a:p>
            <a:pPr lvl="0"/>
            <a:r>
              <a:rPr lang="az-Latn-AZ" sz="1900" dirty="0">
                <a:latin typeface="Times" pitchFamily="2" charset="0"/>
              </a:rPr>
              <a:t>Bütün Miqrant İşçilərin və Ailə Üzvlərinin Hüquqlarının Müdafiəsi haqqında Beynəlxalq Konvensiya,</a:t>
            </a:r>
          </a:p>
          <a:p>
            <a:pPr lvl="0"/>
            <a:r>
              <a:rPr lang="az-Latn-AZ" sz="1900" dirty="0">
                <a:latin typeface="Times" pitchFamily="2" charset="0"/>
              </a:rPr>
              <a:t>İqtisadi, Sosial və Mədəni Hüquqlar haqqında Beynəlxalq Pakt (Konvensiya),</a:t>
            </a:r>
          </a:p>
          <a:p>
            <a:pPr lvl="0"/>
            <a:r>
              <a:rPr lang="az-Latn-AZ" sz="1900" dirty="0">
                <a:latin typeface="Times" pitchFamily="2" charset="0"/>
              </a:rPr>
              <a:t>Uşaq Hüquqları haqqında Konvensiya</a:t>
            </a:r>
          </a:p>
          <a:p>
            <a:pPr marL="0" indent="0">
              <a:buNone/>
            </a:pPr>
            <a:endParaRPr lang="az-Latn-AZ" sz="1900" dirty="0"/>
          </a:p>
        </p:txBody>
      </p:sp>
    </p:spTree>
    <p:extLst>
      <p:ext uri="{BB962C8B-B14F-4D97-AF65-F5344CB8AC3E}">
        <p14:creationId xmlns:p14="http://schemas.microsoft.com/office/powerpoint/2010/main" val="2083209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430E614-769B-804E-A9A6-E5378E468B41}"/>
              </a:ext>
            </a:extLst>
          </p:cNvPr>
          <p:cNvSpPr>
            <a:spLocks noGrp="1"/>
          </p:cNvSpPr>
          <p:nvPr>
            <p:ph idx="1"/>
          </p:nvPr>
        </p:nvSpPr>
        <p:spPr>
          <a:xfrm>
            <a:off x="4772026" y="10138"/>
            <a:ext cx="7179368" cy="6837724"/>
          </a:xfrm>
        </p:spPr>
        <p:txBody>
          <a:bodyPr anchor="ctr">
            <a:normAutofit/>
          </a:bodyPr>
          <a:lstStyle/>
          <a:p>
            <a:pPr marL="0" indent="0" algn="just">
              <a:buNone/>
            </a:pPr>
            <a:endParaRPr lang="az-Latn-AZ" sz="1900" b="1" dirty="0">
              <a:latin typeface="Times" pitchFamily="2" charset="0"/>
            </a:endParaRPr>
          </a:p>
          <a:p>
            <a:pPr marL="0" indent="0" algn="just">
              <a:buNone/>
            </a:pPr>
            <a:r>
              <a:rPr lang="az-Latn-AZ" sz="1900" b="1" dirty="0">
                <a:latin typeface="Times" pitchFamily="2" charset="0"/>
              </a:rPr>
              <a:t>Fərdi Şikayətlə bağlı Ümumi Prosedur</a:t>
            </a:r>
            <a:endParaRPr lang="az-Latn-AZ" sz="1900" dirty="0">
              <a:latin typeface="Times" pitchFamily="2" charset="0"/>
            </a:endParaRPr>
          </a:p>
          <a:p>
            <a:pPr algn="just"/>
            <a:r>
              <a:rPr lang="az-Latn-AZ" sz="1900" dirty="0">
                <a:latin typeface="Times" pitchFamily="2" charset="0"/>
              </a:rPr>
              <a:t>Komitələrdə şikayət iki mərhələdən keçir. 1.  Qəbuledilənlik və 2. Mahiyyət üzrə baxış. Qəbuledilənlikdə, yuxarıda da qeyd etdiyim kimi hər bir komitənin fərqli tələbləri olur. Adətən, komitələr adətən bu mərhələləri birləşdirir. Burada Komitələr dövlətlərə də şərh vermək və mövqeyini ifadə etmək üçün imkan yaradır. Dövlət öz mövqeyini ifadə etdikdən sonra fərd dövlətin mövqeyinə cavab verə bilər. Əksər komitələrdə dövlətin şərh verməsi üçün nəzərdə tutulan müddət 6 aydır, amma əgər dövlət qəbuledilənlik məsələsin mübahisələndirirsə, o zaman dövlət iki ay müddətində öz mövqeyini təqdim etməlidir. Hər iki tərəfin şərhin aldıqdan sonra Komitə qərar çıxardır. </a:t>
            </a:r>
          </a:p>
          <a:p>
            <a:pPr marL="0" indent="0" algn="just">
              <a:buNone/>
            </a:pPr>
            <a:r>
              <a:rPr lang="az-Latn-AZ" sz="1900" b="1" dirty="0">
                <a:latin typeface="Times" pitchFamily="2" charset="0"/>
              </a:rPr>
              <a:t>Təcili və ya həssas məsələlər</a:t>
            </a:r>
            <a:endParaRPr lang="az-Latn-AZ" sz="1900" dirty="0">
              <a:latin typeface="Times" pitchFamily="2" charset="0"/>
            </a:endParaRPr>
          </a:p>
          <a:p>
            <a:pPr algn="just"/>
            <a:r>
              <a:rPr lang="az-Latn-AZ" sz="1900" dirty="0">
                <a:latin typeface="Times" pitchFamily="2" charset="0"/>
              </a:rPr>
              <a:t>Bəzi komitələrdə (İnsan Hüquqları Komitəsi və İşgəncələrə qarşı Komitə)  elə işlər ola bilər ki komitə </a:t>
            </a:r>
            <a:r>
              <a:rPr lang="az-Latn-AZ" sz="1900" i="1" dirty="0">
                <a:latin typeface="Times" pitchFamily="2" charset="0"/>
              </a:rPr>
              <a:t>müvəqqəti tədbirlər</a:t>
            </a:r>
            <a:r>
              <a:rPr lang="az-Latn-AZ" sz="1900" dirty="0">
                <a:latin typeface="Times" pitchFamily="2" charset="0"/>
              </a:rPr>
              <a:t> nəzərdə tuta bilər. Müvəqəti tədbir o zaman işə düşür ki, qurbanla bağlı dövlətin verəcəyi qərar geridönlməz və bərpaolunmaz zərər vursun. Məsələn, ölüm hökmünün icrası və ya şəxsin başqa ölkəyə deportasiya ediləcəyi halda onuhn orada işgəncə ilə qarşılaşması ehtimalı halları buna tipik misaldır. </a:t>
            </a:r>
          </a:p>
          <a:p>
            <a:pPr algn="just"/>
            <a:endParaRPr lang="az-Latn-AZ" sz="1900" dirty="0">
              <a:latin typeface="Times" pitchFamily="2" charset="0"/>
            </a:endParaRPr>
          </a:p>
          <a:p>
            <a:pPr algn="just"/>
            <a:endParaRPr lang="az-Latn-AZ" sz="1900" dirty="0">
              <a:latin typeface="Times" pitchFamily="2" charset="0"/>
            </a:endParaRPr>
          </a:p>
        </p:txBody>
      </p:sp>
    </p:spTree>
    <p:extLst>
      <p:ext uri="{BB962C8B-B14F-4D97-AF65-F5344CB8AC3E}">
        <p14:creationId xmlns:p14="http://schemas.microsoft.com/office/powerpoint/2010/main" val="2482682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193A35BF-41A1-B44F-8287-64BCFC4A18F6}"/>
              </a:ext>
            </a:extLst>
          </p:cNvPr>
          <p:cNvSpPr>
            <a:spLocks noGrp="1"/>
          </p:cNvSpPr>
          <p:nvPr>
            <p:ph idx="1"/>
          </p:nvPr>
        </p:nvSpPr>
        <p:spPr>
          <a:xfrm>
            <a:off x="2018670" y="128588"/>
            <a:ext cx="9957430" cy="6544062"/>
          </a:xfrm>
        </p:spPr>
        <p:txBody>
          <a:bodyPr>
            <a:noAutofit/>
          </a:bodyPr>
          <a:lstStyle/>
          <a:p>
            <a:pPr marL="0" indent="0" algn="ctr">
              <a:buNone/>
            </a:pPr>
            <a:r>
              <a:rPr lang="az-Latn-AZ" sz="1800" b="1" dirty="0">
                <a:latin typeface="Times" pitchFamily="2" charset="0"/>
              </a:rPr>
              <a:t>Qəbuledilənliklə bağlı nələrə diqqət etməli? </a:t>
            </a:r>
          </a:p>
          <a:p>
            <a:pPr lvl="0" algn="just"/>
            <a:r>
              <a:rPr lang="az-Latn-AZ" sz="1800" dirty="0">
                <a:latin typeface="Times" pitchFamily="2" charset="0"/>
              </a:rPr>
              <a:t>Başqalarının adından şikayət verərkən onlardan lazimi qaydada razılıq almısınızmı? </a:t>
            </a:r>
          </a:p>
          <a:p>
            <a:pPr lvl="0" algn="just"/>
            <a:r>
              <a:rPr lang="az-Latn-AZ" sz="1800" dirty="0">
                <a:latin typeface="Times" pitchFamily="2" charset="0"/>
              </a:rPr>
              <a:t>Şikayət verən şəxs və ya adından şikayət verilmiş qurban iddia olunan pozunutunun qurbanıdırmı? Yəni burada fərd özü birbaşa dövlətin hər hansı siyasətinin, qanunun və ya praktikasının qurbanı olmalıdır, abstrakt şəkildə bununla bağlı iddia keçərsiz olacaq (buna </a:t>
            </a:r>
            <a:r>
              <a:rPr lang="az-Latn-AZ" sz="1800" i="1" dirty="0">
                <a:latin typeface="Times" pitchFamily="2" charset="0"/>
              </a:rPr>
              <a:t>actio popularis</a:t>
            </a:r>
            <a:r>
              <a:rPr lang="az-Latn-AZ" sz="1800" dirty="0">
                <a:latin typeface="Times" pitchFamily="2" charset="0"/>
              </a:rPr>
              <a:t> deyirlər) </a:t>
            </a:r>
          </a:p>
          <a:p>
            <a:pPr lvl="0" algn="just"/>
            <a:r>
              <a:rPr lang="az-Latn-AZ" sz="1800" dirty="0">
                <a:latin typeface="Times" pitchFamily="2" charset="0"/>
              </a:rPr>
              <a:t>Şikayət müqavilədə nəzərdə tutulan hüququn pozuntusu ilə bağlı verilə bilər. Müqavilədə nəzərdə tutulmayan hüququn pozuntusu ilə bağlı şikayət </a:t>
            </a:r>
            <a:r>
              <a:rPr lang="az-Latn-AZ" sz="1800" i="1" dirty="0">
                <a:latin typeface="Times" pitchFamily="2" charset="0"/>
              </a:rPr>
              <a:t>ratione materiae </a:t>
            </a:r>
            <a:r>
              <a:rPr lang="az-Latn-AZ" sz="1800" dirty="0">
                <a:latin typeface="Times" pitchFamily="2" charset="0"/>
              </a:rPr>
              <a:t>prinsipi əsasənda qəbuledilməz elan olunacaq. </a:t>
            </a:r>
          </a:p>
          <a:p>
            <a:pPr lvl="0" algn="just"/>
            <a:r>
              <a:rPr lang="az-Latn-AZ" sz="1800" dirty="0">
                <a:latin typeface="Times" pitchFamily="2" charset="0"/>
              </a:rPr>
              <a:t>Ölkədaxili müdüafiə mexanizmləri tükədilməlidir. Komitə bizim üçün appelyasiya instansiyası deyil. </a:t>
            </a:r>
          </a:p>
          <a:p>
            <a:pPr lvl="0" algn="just"/>
            <a:r>
              <a:rPr lang="az-Latn-AZ" sz="1800" dirty="0">
                <a:latin typeface="Times" pitchFamily="2" charset="0"/>
              </a:rPr>
              <a:t>Şikayətiniz kifayət qədər əsaslandırılmalıdır. Əks halda kifayət qədər əsaslandırma olmadığı üçün şikayətiniz rədd oluna bilər. </a:t>
            </a:r>
          </a:p>
          <a:p>
            <a:pPr lvl="0" algn="just"/>
            <a:r>
              <a:rPr lang="az-Latn-AZ" sz="1800" dirty="0">
                <a:latin typeface="Times" pitchFamily="2" charset="0"/>
              </a:rPr>
              <a:t>Pozuntu dövlətin fərdi şikayət mexanizmini qəbul etməsindən öncə olubsa, normalda komitələr </a:t>
            </a:r>
            <a:r>
              <a:rPr lang="az-Latn-AZ" sz="1800" i="1" dirty="0">
                <a:latin typeface="Times" pitchFamily="2" charset="0"/>
              </a:rPr>
              <a:t>ratione temporis </a:t>
            </a:r>
            <a:r>
              <a:rPr lang="az-Latn-AZ" sz="1800" dirty="0">
                <a:latin typeface="Times" pitchFamily="2" charset="0"/>
              </a:rPr>
              <a:t>prinsipi əsasənda şikayətinizi rədd edəcək amma bu qaydada istisna da var. Belə ki, əgər müqavilədə nəzərdə tutulan hüquq pozuntusu davamedici hal alıbsa, o zaman istinsa olaraq işə baxacaq</a:t>
            </a:r>
          </a:p>
          <a:p>
            <a:pPr lvl="0" algn="just"/>
            <a:r>
              <a:rPr lang="az-Latn-AZ" sz="1800" dirty="0">
                <a:latin typeface="Times" pitchFamily="2" charset="0"/>
              </a:rPr>
              <a:t>Şikayətinizi başqa beynəxlaq müdafiə mexanizmlərinə (Avropa İnsan Hüquqları Məhkəməsi, Amerika Daxili İnsan Hüuqları Komissiyası, İnsanların hüquqları ilə bağlı Afrika Komissiyası, İnsanların hüquqları ilə bağlı Afrika Məhkəməsi) göndərməyiniz nəzərdə keçiriləcək və komittələr bu halda eyni işi iki dəfə görməmək üçün şikayətinizi rədd edəcəklər. Lakin burada istinsa </a:t>
            </a:r>
            <a:r>
              <a:rPr lang="az-Latn-AZ" sz="1800" u="sng" dirty="0">
                <a:latin typeface="Times" pitchFamily="2" charset="0"/>
              </a:rPr>
              <a:t>İrqi Ayrıseçkiliyin Qadağası ilə bağlı Komitədir. </a:t>
            </a:r>
            <a:endParaRPr lang="az-Latn-AZ" sz="1800" dirty="0">
              <a:latin typeface="Times" pitchFamily="2" charset="0"/>
            </a:endParaRPr>
          </a:p>
          <a:p>
            <a:pPr algn="just"/>
            <a:r>
              <a:rPr lang="az-Latn-AZ" sz="1800" dirty="0">
                <a:latin typeface="Times" pitchFamily="2" charset="0"/>
              </a:rPr>
              <a:t>Müqavilə ilə bağlı Dövlət reservasiya edibsə. Dövlətlər həm substantiv və prosesual məsələ ilə bağlı reservasiya edə bilər. Dövlət müəyyən şikayətlərə baxmaq üçün Komitəsnin səlahiyyətini məhdudlaşdıra bilər, məsələn deyə bilər ki, əgər şikayətə başqa beynəlxaq müdafiə mexanizimində baxılıbsa, həmin şikayətə komitə baxa bilməz</a:t>
            </a:r>
            <a:r>
              <a:rPr lang="az-Latn-AZ" sz="1800" dirty="0">
                <a:effectLst/>
                <a:latin typeface="Times" pitchFamily="2" charset="0"/>
              </a:rPr>
              <a:t> </a:t>
            </a:r>
            <a:endParaRPr lang="az-Latn-AZ" sz="1800" dirty="0">
              <a:latin typeface="Times" pitchFamily="2" charset="0"/>
            </a:endParaRPr>
          </a:p>
        </p:txBody>
      </p:sp>
    </p:spTree>
    <p:extLst>
      <p:ext uri="{BB962C8B-B14F-4D97-AF65-F5344CB8AC3E}">
        <p14:creationId xmlns:p14="http://schemas.microsoft.com/office/powerpoint/2010/main" val="3092052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085468-799D-224A-A3E2-DA05257B84E4}"/>
              </a:ext>
            </a:extLst>
          </p:cNvPr>
          <p:cNvSpPr>
            <a:spLocks noGrp="1"/>
          </p:cNvSpPr>
          <p:nvPr>
            <p:ph type="title"/>
          </p:nvPr>
        </p:nvSpPr>
        <p:spPr>
          <a:xfrm>
            <a:off x="466722" y="586855"/>
            <a:ext cx="3201366" cy="3387497"/>
          </a:xfrm>
        </p:spPr>
        <p:txBody>
          <a:bodyPr anchor="b">
            <a:normAutofit/>
          </a:bodyPr>
          <a:lstStyle/>
          <a:p>
            <a:pPr algn="r"/>
            <a:r>
              <a:rPr lang="az-Latn-AZ" sz="4000" b="1">
                <a:solidFill>
                  <a:srgbClr val="FFFFFF"/>
                </a:solidFill>
                <a:latin typeface="Times" pitchFamily="2" charset="0"/>
              </a:rPr>
              <a:t>Xüsusi Məruzəçilər</a:t>
            </a:r>
            <a:br>
              <a:rPr lang="en-US" sz="4000" b="1">
                <a:solidFill>
                  <a:srgbClr val="FFFFFF"/>
                </a:solidFill>
                <a:latin typeface="Times" pitchFamily="2" charset="0"/>
              </a:rPr>
            </a:br>
            <a:endParaRPr lang="en-US" sz="4000" b="1">
              <a:solidFill>
                <a:srgbClr val="FFFFFF"/>
              </a:solidFill>
              <a:latin typeface="Times" pitchFamily="2" charset="0"/>
            </a:endParaRPr>
          </a:p>
        </p:txBody>
      </p:sp>
      <p:sp>
        <p:nvSpPr>
          <p:cNvPr id="3" name="Content Placeholder 2">
            <a:extLst>
              <a:ext uri="{FF2B5EF4-FFF2-40B4-BE49-F238E27FC236}">
                <a16:creationId xmlns:a16="http://schemas.microsoft.com/office/drawing/2014/main" id="{65BF6498-5A96-D641-991B-BA4EA1E6EB94}"/>
              </a:ext>
            </a:extLst>
          </p:cNvPr>
          <p:cNvSpPr>
            <a:spLocks noGrp="1"/>
          </p:cNvSpPr>
          <p:nvPr>
            <p:ph idx="1"/>
          </p:nvPr>
        </p:nvSpPr>
        <p:spPr>
          <a:xfrm>
            <a:off x="4134810" y="114300"/>
            <a:ext cx="8054141" cy="6600825"/>
          </a:xfrm>
        </p:spPr>
        <p:txBody>
          <a:bodyPr anchor="ctr">
            <a:normAutofit/>
          </a:bodyPr>
          <a:lstStyle/>
          <a:p>
            <a:pPr algn="just"/>
            <a:r>
              <a:rPr lang="az-Latn-AZ" sz="1900" dirty="0">
                <a:latin typeface="Times" pitchFamily="2" charset="0"/>
              </a:rPr>
              <a:t>İnsan hüquqlarının pozulması ilə bağlı fərdi şikayət–təqdimatın verilə biləcəyi bir başqa BMT orqanı, İnsan Hüquqları Şurasının Xüsusi Prosedur şikayətidir. Xüsusi Prosedur təqdimatlarına mütəxəssislər baxır və adətən onlar Xüsusi Məruzəçilər adlanır. Onlar insan hüquqları barədə tematik əsaslı və ya ölkə ilə bağlı hesabatlar hazırlayırlar. Bundan başqa onlar ölkələrlə səfər edə, təqdimatları və məlumatları qəbu edə,  tövsiyələr hazırlaya bilərlər.  Onlar adətən uzadıla bilən üç illik mandata sahibdirlər ancaq 6 ildən çox fəaliyyət göstərə bilməzlər. 2020-ci ilin sentyabr ayından etibarən 44 tematik və 11 ölkə üzrə mandatı var. Biz təlimdə Xüsusi Məruzəçilərə göndərilə bilən fərdi təqdimatlarla bağlı prosedura diqqət edəcəyik.  </a:t>
            </a:r>
          </a:p>
          <a:p>
            <a:pPr algn="just"/>
            <a:r>
              <a:rPr lang="az-Latn-AZ" sz="1900" dirty="0">
                <a:latin typeface="Times" pitchFamily="2" charset="0"/>
              </a:rPr>
              <a:t>Ölkə üzrə mandatlar - </a:t>
            </a:r>
            <a:r>
              <a:rPr lang="az-Latn-AZ" sz="1900" u="sng" dirty="0">
                <a:latin typeface="Times" pitchFamily="2" charset="0"/>
                <a:hlinkClick r:id="rId2"/>
              </a:rPr>
              <a:t>https://spinternet.ohchr.org/ViewAllCountryMandates.aspx</a:t>
            </a:r>
            <a:r>
              <a:rPr lang="az-Latn-AZ" sz="1900" dirty="0">
                <a:latin typeface="Times" pitchFamily="2" charset="0"/>
              </a:rPr>
              <a:t> </a:t>
            </a:r>
            <a:endParaRPr lang="en-US" sz="1900" dirty="0">
              <a:latin typeface="Times" pitchFamily="2" charset="0"/>
            </a:endParaRPr>
          </a:p>
          <a:p>
            <a:pPr algn="just"/>
            <a:r>
              <a:rPr lang="az-Latn-AZ" sz="1900" dirty="0">
                <a:latin typeface="Times" pitchFamily="2" charset="0"/>
              </a:rPr>
              <a:t>Tematik mandatlar - </a:t>
            </a:r>
            <a:r>
              <a:rPr lang="az-Latn-AZ" sz="1900" u="sng" dirty="0">
                <a:latin typeface="Times" pitchFamily="2" charset="0"/>
                <a:hlinkClick r:id="rId3"/>
              </a:rPr>
              <a:t>https://spinternet.ohchr.org/ViewAllCountryMandates.aspx?Type=TM</a:t>
            </a:r>
            <a:r>
              <a:rPr lang="az-Latn-AZ" sz="1900" dirty="0">
                <a:latin typeface="Times" pitchFamily="2" charset="0"/>
              </a:rPr>
              <a:t> </a:t>
            </a:r>
            <a:endParaRPr lang="en-US" sz="1900" dirty="0">
              <a:latin typeface="Times" pitchFamily="2" charset="0"/>
            </a:endParaRPr>
          </a:p>
          <a:p>
            <a:pPr algn="just"/>
            <a:endParaRPr lang="en-US" sz="1900" dirty="0">
              <a:latin typeface="Times" pitchFamily="2" charset="0"/>
            </a:endParaRPr>
          </a:p>
          <a:p>
            <a:pPr algn="just"/>
            <a:endParaRPr lang="en-US" sz="1900" dirty="0">
              <a:latin typeface="Times" pitchFamily="2" charset="0"/>
            </a:endParaRPr>
          </a:p>
        </p:txBody>
      </p:sp>
    </p:spTree>
    <p:extLst>
      <p:ext uri="{BB962C8B-B14F-4D97-AF65-F5344CB8AC3E}">
        <p14:creationId xmlns:p14="http://schemas.microsoft.com/office/powerpoint/2010/main" val="1305110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DEFE43-550B-094C-AA89-8AFB157A9EA6}"/>
              </a:ext>
            </a:extLst>
          </p:cNvPr>
          <p:cNvSpPr>
            <a:spLocks noGrp="1"/>
          </p:cNvSpPr>
          <p:nvPr>
            <p:ph idx="1"/>
          </p:nvPr>
        </p:nvSpPr>
        <p:spPr>
          <a:xfrm>
            <a:off x="4037826" y="114300"/>
            <a:ext cx="8151125" cy="6733562"/>
          </a:xfrm>
        </p:spPr>
        <p:txBody>
          <a:bodyPr anchor="ctr">
            <a:normAutofit/>
          </a:bodyPr>
          <a:lstStyle/>
          <a:p>
            <a:pPr marL="0" indent="0" algn="ctr">
              <a:buNone/>
            </a:pPr>
            <a:r>
              <a:rPr lang="az-Latn-AZ" sz="1900" b="1" dirty="0">
                <a:latin typeface="Times" pitchFamily="2" charset="0"/>
              </a:rPr>
              <a:t>Xüsusi Məruzəçilər nə edir?</a:t>
            </a:r>
            <a:endParaRPr lang="en-US" sz="1900" dirty="0">
              <a:latin typeface="Times" pitchFamily="2" charset="0"/>
            </a:endParaRPr>
          </a:p>
          <a:p>
            <a:pPr algn="just"/>
            <a:r>
              <a:rPr lang="az-Latn-AZ" sz="1900" dirty="0">
                <a:latin typeface="Times" pitchFamily="2" charset="0"/>
              </a:rPr>
              <a:t>Onlar insan hüquq və azadlıqlarının pozulması ilə bağlı dövlətlərlə, hökümətlərarası təşkilatlarla, bizneslə, hərbi hissələrlər və ya təhlükəsizlik şirkətləri ilə ünsiyyətə (kommunikasiya) girir, onlara pozuntu ilə bağlı verilmiş şikayətlərlə bağlı </a:t>
            </a:r>
            <a:r>
              <a:rPr lang="az-Latn-AZ" sz="1900" b="1" dirty="0">
                <a:latin typeface="Times" pitchFamily="2" charset="0"/>
              </a:rPr>
              <a:t>məktub</a:t>
            </a:r>
            <a:r>
              <a:rPr lang="az-Latn-AZ" sz="1900" dirty="0">
                <a:latin typeface="Times" pitchFamily="2" charset="0"/>
              </a:rPr>
              <a:t> göndərir. </a:t>
            </a:r>
            <a:endParaRPr lang="en-US" sz="1900" dirty="0">
              <a:latin typeface="Times" pitchFamily="2" charset="0"/>
            </a:endParaRPr>
          </a:p>
          <a:p>
            <a:pPr algn="just"/>
            <a:r>
              <a:rPr lang="az-Latn-AZ" sz="1900" dirty="0">
                <a:latin typeface="Times" pitchFamily="2" charset="0"/>
              </a:rPr>
              <a:t>Bu məktublarda məruzəçilər insan hüquqları pozuntuları iddiaları ilə bağlı aşağıdakıları qeyd edirlər:</a:t>
            </a:r>
            <a:endParaRPr lang="en-US" sz="1900" dirty="0">
              <a:latin typeface="Times" pitchFamily="2" charset="0"/>
            </a:endParaRPr>
          </a:p>
          <a:p>
            <a:pPr algn="just"/>
            <a:r>
              <a:rPr lang="az-Latn-AZ" sz="1900" i="1" dirty="0">
                <a:latin typeface="Times" pitchFamily="2" charset="0"/>
              </a:rPr>
              <a:t>Əvvələr törədilmiş insan hüquqları pozuntuları - iddia məktubunun obyekti ola bilər;</a:t>
            </a:r>
            <a:endParaRPr lang="en-US" sz="1900" i="1" dirty="0">
              <a:latin typeface="Times" pitchFamily="2" charset="0"/>
            </a:endParaRPr>
          </a:p>
          <a:p>
            <a:pPr lvl="0" algn="just"/>
            <a:r>
              <a:rPr lang="az-Latn-AZ" sz="1900" i="1" dirty="0">
                <a:latin typeface="Times" pitchFamily="2" charset="0"/>
              </a:rPr>
              <a:t>Davam edən və ya potensial insan hüquqlarının pozulması - təcili bir şikayətin obyekti ola bilər;</a:t>
            </a:r>
            <a:endParaRPr lang="en-US" sz="1900" i="1" dirty="0">
              <a:latin typeface="Times" pitchFamily="2" charset="0"/>
            </a:endParaRPr>
          </a:p>
          <a:p>
            <a:pPr lvl="0" algn="just"/>
            <a:r>
              <a:rPr lang="az-Latn-AZ" sz="1900" i="1" dirty="0">
                <a:latin typeface="Times" pitchFamily="2" charset="0"/>
              </a:rPr>
              <a:t>Beynəlxalq insan hüquqları normalarına və standartlarına uyğun olmayan qanun layihələri, qanunvericilik, siyasət (polisi) və ya praktika əlaqəli narahatlıqlar.</a:t>
            </a:r>
            <a:endParaRPr lang="en-US" sz="1900" i="1" dirty="0">
              <a:latin typeface="Times" pitchFamily="2" charset="0"/>
            </a:endParaRPr>
          </a:p>
          <a:p>
            <a:pPr algn="just"/>
            <a:r>
              <a:rPr lang="az-Latn-AZ" sz="1900" dirty="0">
                <a:latin typeface="Times" pitchFamily="2" charset="0"/>
              </a:rPr>
              <a:t>Məruzəçilər məktublarında ittihamları qarşı tərəfə çatdırır və bununla bağlı açıqlamalar tələb edə bilər. Zəruri hallarda məruzəçilər, aidiyyəti qurumlardan pozuntunun qarşısının alınması və ya dayandırılması, araşdırılması, məsul şəxslərin məsuliyyətə cəlb edilməsi və zərər çəkmiş(lər) və ya ailələri üçün tədbirlər görmələrini xahiş edirlər. Məruzəçilər  məktublarında insan hüquqları ilə bağlı müddəaları da xatırladırlar.</a:t>
            </a:r>
            <a:endParaRPr lang="en-US" sz="1900" dirty="0">
              <a:latin typeface="Times" pitchFamily="2" charset="0"/>
            </a:endParaRPr>
          </a:p>
          <a:p>
            <a:pPr marL="0" indent="0" algn="just">
              <a:buNone/>
            </a:pPr>
            <a:endParaRPr lang="en-US" sz="1900" dirty="0">
              <a:latin typeface="Times" pitchFamily="2" charset="0"/>
            </a:endParaRPr>
          </a:p>
        </p:txBody>
      </p:sp>
    </p:spTree>
    <p:extLst>
      <p:ext uri="{BB962C8B-B14F-4D97-AF65-F5344CB8AC3E}">
        <p14:creationId xmlns:p14="http://schemas.microsoft.com/office/powerpoint/2010/main" val="386866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C89EC2-BDA7-EB49-9713-00899151933F}"/>
              </a:ext>
            </a:extLst>
          </p:cNvPr>
          <p:cNvSpPr>
            <a:spLocks noGrp="1"/>
          </p:cNvSpPr>
          <p:nvPr>
            <p:ph idx="1"/>
          </p:nvPr>
        </p:nvSpPr>
        <p:spPr>
          <a:xfrm>
            <a:off x="4143375" y="10138"/>
            <a:ext cx="8045577" cy="6647837"/>
          </a:xfrm>
        </p:spPr>
        <p:txBody>
          <a:bodyPr anchor="ctr">
            <a:normAutofit/>
          </a:bodyPr>
          <a:lstStyle/>
          <a:p>
            <a:pPr marL="0" indent="0" algn="ctr">
              <a:buNone/>
            </a:pPr>
            <a:r>
              <a:rPr lang="az-Latn-AZ" sz="2000" b="1" dirty="0">
                <a:latin typeface="Times" pitchFamily="2" charset="0"/>
              </a:rPr>
              <a:t>    Kommunikasiyanın  məqsədi nədir?</a:t>
            </a:r>
            <a:endParaRPr lang="en-US" sz="2000" dirty="0">
              <a:latin typeface="Times" pitchFamily="2" charset="0"/>
            </a:endParaRPr>
          </a:p>
          <a:p>
            <a:pPr lvl="0" algn="just"/>
            <a:r>
              <a:rPr lang="az-Latn-AZ" sz="2000" i="1" dirty="0">
                <a:latin typeface="Times" pitchFamily="2" charset="0"/>
              </a:rPr>
              <a:t>Şikayət edilən insan haqları pozuntuları ilə əlaqədar hökumətlərin və digərlərinin diqqətini cəlb etmək;</a:t>
            </a:r>
            <a:endParaRPr lang="en-US" sz="2000" i="1" dirty="0">
              <a:latin typeface="Times" pitchFamily="2" charset="0"/>
            </a:endParaRPr>
          </a:p>
          <a:p>
            <a:pPr lvl="0" algn="just"/>
            <a:r>
              <a:rPr lang="az-Latn-AZ" sz="2000" i="1" dirty="0">
                <a:latin typeface="Times" pitchFamily="2" charset="0"/>
              </a:rPr>
              <a:t>Pozuntuların qarşısının alınmasını, dayandırılmasını, araşdırılmasını və ya düzəliş tədbirlərinin görülməsini xahiş etmək;</a:t>
            </a:r>
            <a:endParaRPr lang="en-US" sz="2000" i="1" dirty="0">
              <a:latin typeface="Times" pitchFamily="2" charset="0"/>
            </a:endParaRPr>
          </a:p>
          <a:p>
            <a:pPr lvl="0" algn="just"/>
            <a:r>
              <a:rPr lang="az-Latn-AZ" sz="2000" i="1" dirty="0">
                <a:latin typeface="Times" pitchFamily="2" charset="0"/>
              </a:rPr>
              <a:t>Göndərilən və alınan cavablar barədə İnsan Hüquqları Şurasına hesabat vermək,</a:t>
            </a:r>
            <a:endParaRPr lang="en-US" sz="2000" i="1" dirty="0">
              <a:latin typeface="Times" pitchFamily="2" charset="0"/>
            </a:endParaRPr>
          </a:p>
          <a:p>
            <a:pPr algn="just"/>
            <a:r>
              <a:rPr lang="az-Latn-AZ" sz="2000" dirty="0">
                <a:latin typeface="Times" pitchFamily="2" charset="0"/>
              </a:rPr>
              <a:t>Qeyd edim ki, Xüsusi Prosedur şikayətləri əsasında verilən şikayətlər nəyinki məhkəmə, heç yarı yarı məhkəmə proseduru da deyil. Xüsusi Prosedurlar əsasına fəaliyyət göstərən məruzəçilərin fikir və ya tövsiyələrini yerinə yetirmək üçün gücləri və ya səlahiyyətləri yoxdur.</a:t>
            </a:r>
            <a:endParaRPr lang="en-US" sz="2000" dirty="0">
              <a:latin typeface="Times" pitchFamily="2" charset="0"/>
            </a:endParaRPr>
          </a:p>
          <a:p>
            <a:pPr marL="0" indent="0" algn="just">
              <a:buNone/>
            </a:pPr>
            <a:endParaRPr lang="en-US" sz="2000" dirty="0">
              <a:latin typeface="Times" pitchFamily="2" charset="0"/>
            </a:endParaRPr>
          </a:p>
        </p:txBody>
      </p:sp>
    </p:spTree>
    <p:extLst>
      <p:ext uri="{BB962C8B-B14F-4D97-AF65-F5344CB8AC3E}">
        <p14:creationId xmlns:p14="http://schemas.microsoft.com/office/powerpoint/2010/main" val="3189995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1AACD51-BAE0-9949-B1C4-63DED2CC1EC6}"/>
              </a:ext>
            </a:extLst>
          </p:cNvPr>
          <p:cNvSpPr>
            <a:spLocks noGrp="1"/>
          </p:cNvSpPr>
          <p:nvPr>
            <p:ph idx="1"/>
          </p:nvPr>
        </p:nvSpPr>
        <p:spPr>
          <a:xfrm>
            <a:off x="4810259" y="649480"/>
            <a:ext cx="6555347" cy="5546047"/>
          </a:xfrm>
        </p:spPr>
        <p:txBody>
          <a:bodyPr anchor="ctr">
            <a:normAutofit/>
          </a:bodyPr>
          <a:lstStyle/>
          <a:p>
            <a:pPr marL="0" indent="0" algn="ctr">
              <a:buNone/>
            </a:pPr>
            <a:r>
              <a:rPr lang="az-Latn-AZ" sz="2000" b="1" dirty="0">
                <a:latin typeface="Times" pitchFamily="2" charset="0"/>
              </a:rPr>
              <a:t>    Hansı şikayətlərə (təqdimatlara) baxılır?</a:t>
            </a:r>
            <a:endParaRPr lang="en-US" sz="2000" dirty="0">
              <a:latin typeface="Times" pitchFamily="2" charset="0"/>
            </a:endParaRPr>
          </a:p>
          <a:p>
            <a:pPr lvl="0" algn="just"/>
            <a:r>
              <a:rPr lang="az-Latn-AZ" sz="2000" i="1" dirty="0">
                <a:latin typeface="Times" pitchFamily="2" charset="0"/>
              </a:rPr>
              <a:t>Bir və ya daha çox şəxsin insan hüquq və azadlıqlarının pozulması iddialarına;</a:t>
            </a:r>
            <a:endParaRPr lang="en-US" sz="2000" i="1" dirty="0">
              <a:latin typeface="Times" pitchFamily="2" charset="0"/>
            </a:endParaRPr>
          </a:p>
          <a:p>
            <a:pPr lvl="0" algn="just"/>
            <a:r>
              <a:rPr lang="az-Latn-AZ" sz="2000" i="1" dirty="0">
                <a:latin typeface="Times" pitchFamily="2" charset="0"/>
              </a:rPr>
              <a:t>Bir qrupun və ya bir icmanın insan hüquqlarının pozulması iddialarına; Qanun layihəsi,</a:t>
            </a:r>
            <a:endParaRPr lang="en-US" sz="2000" i="1" dirty="0">
              <a:latin typeface="Times" pitchFamily="2" charset="0"/>
            </a:endParaRPr>
          </a:p>
          <a:p>
            <a:pPr lvl="0" algn="just"/>
            <a:r>
              <a:rPr lang="az-Latn-AZ" sz="2000" i="1" dirty="0">
                <a:latin typeface="Times" pitchFamily="2" charset="0"/>
              </a:rPr>
              <a:t>Qanunun, fərmanın, siyasət və ya bir praktikanın beynəlxalq insan hüquqları normaları və standartlarına uyğun olmadığı iddialarına.</a:t>
            </a:r>
            <a:endParaRPr lang="en-US" sz="2000" i="1" dirty="0">
              <a:latin typeface="Times" pitchFamily="2" charset="0"/>
            </a:endParaRPr>
          </a:p>
          <a:p>
            <a:pPr marL="0" indent="0" algn="just">
              <a:buNone/>
            </a:pPr>
            <a:endParaRPr lang="en-US" sz="2000" dirty="0">
              <a:latin typeface="Times" pitchFamily="2" charset="0"/>
            </a:endParaRPr>
          </a:p>
        </p:txBody>
      </p:sp>
    </p:spTree>
    <p:extLst>
      <p:ext uri="{BB962C8B-B14F-4D97-AF65-F5344CB8AC3E}">
        <p14:creationId xmlns:p14="http://schemas.microsoft.com/office/powerpoint/2010/main" val="753401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Content Placeholder 2">
            <a:extLst>
              <a:ext uri="{FF2B5EF4-FFF2-40B4-BE49-F238E27FC236}">
                <a16:creationId xmlns:a16="http://schemas.microsoft.com/office/drawing/2014/main" id="{76A3EBF4-4B39-484B-B9BD-A16A64D5BC32}"/>
              </a:ext>
            </a:extLst>
          </p:cNvPr>
          <p:cNvSpPr>
            <a:spLocks noGrp="1"/>
          </p:cNvSpPr>
          <p:nvPr>
            <p:ph idx="1"/>
          </p:nvPr>
        </p:nvSpPr>
        <p:spPr>
          <a:xfrm>
            <a:off x="4857750" y="563918"/>
            <a:ext cx="7331202" cy="6165495"/>
          </a:xfrm>
        </p:spPr>
        <p:txBody>
          <a:bodyPr anchor="ctr">
            <a:normAutofit/>
          </a:bodyPr>
          <a:lstStyle/>
          <a:p>
            <a:pPr marL="0" indent="0" algn="ctr">
              <a:buNone/>
            </a:pPr>
            <a:r>
              <a:rPr lang="az-Latn-AZ" sz="1900" b="1" dirty="0">
                <a:latin typeface="Times" pitchFamily="2" charset="0"/>
              </a:rPr>
              <a:t>Şikayətlə (Təqdimat) bağlı hansı meyarlar tətbiq olunur?</a:t>
            </a:r>
            <a:endParaRPr lang="en-US" sz="1900" dirty="0">
              <a:latin typeface="Times" pitchFamily="2" charset="0"/>
            </a:endParaRPr>
          </a:p>
          <a:p>
            <a:pPr algn="just"/>
            <a:r>
              <a:rPr lang="az-Latn-AZ" sz="1900" dirty="0">
                <a:latin typeface="Times" pitchFamily="2" charset="0"/>
              </a:rPr>
              <a:t>Hər bir məruzəçi verilən şikayətlə bağlı hansı addımları atacağına səlahiyyət dairəsi çərçivəsi daxilində qərar verir. Bu qərar Davranış Məcəlləsində (Code of Canduct) göstərilən meyarlardan asılıdır:</a:t>
            </a:r>
            <a:endParaRPr lang="en-US" sz="1900" dirty="0">
              <a:latin typeface="Times" pitchFamily="2" charset="0"/>
            </a:endParaRPr>
          </a:p>
          <a:p>
            <a:pPr lvl="0" algn="just"/>
            <a:r>
              <a:rPr lang="az-Latn-AZ" sz="1900" i="1" dirty="0">
                <a:latin typeface="Times" pitchFamily="2" charset="0"/>
              </a:rPr>
              <a:t>Təqdimat açıq-aşkar əsassız və siyasi motivli olmamamlıdır</a:t>
            </a:r>
            <a:endParaRPr lang="en-US" sz="1900" i="1" dirty="0">
              <a:latin typeface="Times" pitchFamily="2" charset="0"/>
            </a:endParaRPr>
          </a:p>
          <a:p>
            <a:pPr lvl="0" algn="just"/>
            <a:r>
              <a:rPr lang="az-Latn-AZ" sz="1900" i="1" dirty="0">
                <a:latin typeface="Times" pitchFamily="2" charset="0"/>
              </a:rPr>
              <a:t>Təqdimatda iddia edilən insan haqlarının pozulduğunun faktiki təsviri olmalıdır;</a:t>
            </a:r>
            <a:endParaRPr lang="en-US" sz="1900" i="1" dirty="0">
              <a:latin typeface="Times" pitchFamily="2" charset="0"/>
            </a:endParaRPr>
          </a:p>
          <a:p>
            <a:pPr lvl="0" algn="just"/>
            <a:r>
              <a:rPr lang="az-Latn-AZ" sz="1900" i="1" dirty="0">
                <a:latin typeface="Times" pitchFamily="2" charset="0"/>
              </a:rPr>
              <a:t>Təqdimatın dil təhqiramiz olmamalıdır;</a:t>
            </a:r>
            <a:endParaRPr lang="en-US" sz="1900" i="1" dirty="0">
              <a:latin typeface="Times" pitchFamily="2" charset="0"/>
            </a:endParaRPr>
          </a:p>
          <a:p>
            <a:pPr lvl="0" algn="just"/>
            <a:r>
              <a:rPr lang="az-Latn-AZ" sz="1900" i="1" dirty="0">
                <a:latin typeface="Times" pitchFamily="2" charset="0"/>
              </a:rPr>
              <a:t>Təqdimat etibarlı və ətraflı məlumatlara əsaslanmalıdır;</a:t>
            </a:r>
            <a:endParaRPr lang="en-US" sz="1900" i="1" dirty="0">
              <a:latin typeface="Times" pitchFamily="2" charset="0"/>
            </a:endParaRPr>
          </a:p>
          <a:p>
            <a:pPr lvl="0" algn="just"/>
            <a:r>
              <a:rPr lang="az-Latn-AZ" sz="1900" i="1" dirty="0">
                <a:latin typeface="Times" pitchFamily="2" charset="0"/>
              </a:rPr>
              <a:t>Təqdimat yalnız kütləvi informasiya vasitələrinin yaydığı hesabatlara əsaslanmamalıdır.</a:t>
            </a:r>
            <a:endParaRPr lang="en-US" sz="1900" i="1" dirty="0">
              <a:latin typeface="Times" pitchFamily="2" charset="0"/>
            </a:endParaRPr>
          </a:p>
          <a:p>
            <a:pPr algn="just"/>
            <a:r>
              <a:rPr lang="az-Latn-AZ" sz="1900" b="1" dirty="0">
                <a:latin typeface="Times" pitchFamily="2" charset="0"/>
              </a:rPr>
              <a:t>VACİB QEYD - </a:t>
            </a:r>
            <a:r>
              <a:rPr lang="az-Latn-AZ" sz="1900" dirty="0">
                <a:latin typeface="Times" pitchFamily="2" charset="0"/>
              </a:rPr>
              <a:t>Təqdimat verilməsi üçün həmin ölkənin insan hüquqları ilə bağlı beynəxalq müqavilələri ratifikasiya etməsinin və ya təqdimatda iddia edilən pozuntu ilə bağlı daxili müdafiə vasitələrinin tükədilməsi tələbi yoxdur. Yəni hər kəs təqdimat verə bilər.</a:t>
            </a:r>
            <a:endParaRPr lang="en-US" sz="1900" dirty="0">
              <a:latin typeface="Times" pitchFamily="2" charset="0"/>
            </a:endParaRPr>
          </a:p>
          <a:p>
            <a:pPr algn="just"/>
            <a:endParaRPr lang="en-US" sz="1900" dirty="0">
              <a:latin typeface="Times" pitchFamily="2" charset="0"/>
            </a:endParaRPr>
          </a:p>
        </p:txBody>
      </p:sp>
    </p:spTree>
    <p:extLst>
      <p:ext uri="{BB962C8B-B14F-4D97-AF65-F5344CB8AC3E}">
        <p14:creationId xmlns:p14="http://schemas.microsoft.com/office/powerpoint/2010/main" val="2446567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1C6979-50E4-4EE2-898F-C6C12778BD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72E44FCB-1CD3-4165-BB80-B9725454F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9091" y="4356610"/>
            <a:ext cx="542047" cy="1997228"/>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81089C96-ABA7-4974-ACD5-74686A5534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3841" y="4214478"/>
            <a:ext cx="369761" cy="1783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6FA230C2-E9CA-4943-A930-10AA88473A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951746" y="4122187"/>
            <a:ext cx="201857" cy="1727743"/>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CC988297-7FEA-4B53-AC29-C3E10B38F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6820" y="4214478"/>
            <a:ext cx="339126" cy="1783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7">
            <a:extLst>
              <a:ext uri="{FF2B5EF4-FFF2-40B4-BE49-F238E27FC236}">
                <a16:creationId xmlns:a16="http://schemas.microsoft.com/office/drawing/2014/main" id="{3932437D-69C7-41AF-8DA3-28AE212E1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122188"/>
            <a:ext cx="201857" cy="1727743"/>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Rectangle 8">
            <a:extLst>
              <a:ext uri="{FF2B5EF4-FFF2-40B4-BE49-F238E27FC236}">
                <a16:creationId xmlns:a16="http://schemas.microsoft.com/office/drawing/2014/main" id="{47C5A609-4AC8-4DED-80A9-53036435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51447" y="4122189"/>
            <a:ext cx="7978524" cy="1647878"/>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5A07FBEA-0E36-AF4B-B115-5CD7AE38D5D3}"/>
              </a:ext>
            </a:extLst>
          </p:cNvPr>
          <p:cNvSpPr>
            <a:spLocks noGrp="1"/>
          </p:cNvSpPr>
          <p:nvPr>
            <p:ph idx="1"/>
          </p:nvPr>
        </p:nvSpPr>
        <p:spPr>
          <a:xfrm>
            <a:off x="1367625" y="257176"/>
            <a:ext cx="7562972" cy="3555120"/>
          </a:xfrm>
        </p:spPr>
        <p:txBody>
          <a:bodyPr anchor="ctr">
            <a:normAutofit/>
          </a:bodyPr>
          <a:lstStyle/>
          <a:p>
            <a:pPr marL="0" indent="0">
              <a:buNone/>
            </a:pPr>
            <a:r>
              <a:rPr lang="az-Latn-AZ" sz="2400" b="1" dirty="0">
                <a:latin typeface="Times" pitchFamily="2" charset="0"/>
              </a:rPr>
              <a:t>Kim təqdimat verə bilər?</a:t>
            </a:r>
            <a:endParaRPr lang="en-US" sz="2400" b="1" dirty="0">
              <a:latin typeface="Times" pitchFamily="2" charset="0"/>
            </a:endParaRPr>
          </a:p>
          <a:p>
            <a:pPr marL="0" indent="0">
              <a:buNone/>
            </a:pPr>
            <a:endParaRPr lang="en-US" sz="2400" dirty="0">
              <a:latin typeface="Times" pitchFamily="2" charset="0"/>
            </a:endParaRPr>
          </a:p>
          <a:p>
            <a:r>
              <a:rPr lang="az-Latn-AZ" sz="2400" dirty="0">
                <a:latin typeface="Times" pitchFamily="2" charset="0"/>
              </a:rPr>
              <a:t>Fərdi və qrup halında, </a:t>
            </a:r>
          </a:p>
          <a:p>
            <a:r>
              <a:rPr lang="az-Latn-AZ" sz="2400" dirty="0">
                <a:latin typeface="Times" pitchFamily="2" charset="0"/>
              </a:rPr>
              <a:t>vətəndaş cəmiyyəti təşkilatları, </a:t>
            </a:r>
          </a:p>
          <a:p>
            <a:r>
              <a:rPr lang="az-Latn-AZ" sz="2400" dirty="0">
                <a:latin typeface="Times" pitchFamily="2" charset="0"/>
              </a:rPr>
              <a:t>hökumətlərarası qurumlar və ya milli insan hüquqları qurumları təqdimat verə bilər </a:t>
            </a:r>
            <a:endParaRPr lang="en-US" sz="2400" dirty="0">
              <a:latin typeface="Times" pitchFamily="2" charset="0"/>
            </a:endParaRPr>
          </a:p>
          <a:p>
            <a:pPr marL="0" indent="0">
              <a:buNone/>
            </a:pPr>
            <a:endParaRPr lang="en-US" sz="2400" dirty="0">
              <a:latin typeface="Times" pitchFamily="2" charset="0"/>
            </a:endParaRPr>
          </a:p>
          <a:p>
            <a:endParaRPr lang="en-US" sz="2400" dirty="0">
              <a:latin typeface="Times" pitchFamily="2" charset="0"/>
            </a:endParaRPr>
          </a:p>
        </p:txBody>
      </p:sp>
      <p:sp>
        <p:nvSpPr>
          <p:cNvPr id="79" name="Rectangle 8">
            <a:extLst>
              <a:ext uri="{FF2B5EF4-FFF2-40B4-BE49-F238E27FC236}">
                <a16:creationId xmlns:a16="http://schemas.microsoft.com/office/drawing/2014/main" id="{13581BFA-99C5-4E44-9DE8-D2609F862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5946" y="4356610"/>
            <a:ext cx="3122079" cy="1641104"/>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230920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Content Placeholder 2">
            <a:extLst>
              <a:ext uri="{FF2B5EF4-FFF2-40B4-BE49-F238E27FC236}">
                <a16:creationId xmlns:a16="http://schemas.microsoft.com/office/drawing/2014/main" id="{7D0DC058-957A-434B-ACEF-4F318ED48A65}"/>
              </a:ext>
            </a:extLst>
          </p:cNvPr>
          <p:cNvSpPr>
            <a:spLocks noGrp="1"/>
          </p:cNvSpPr>
          <p:nvPr>
            <p:ph idx="1"/>
          </p:nvPr>
        </p:nvSpPr>
        <p:spPr>
          <a:xfrm>
            <a:off x="4654300" y="114300"/>
            <a:ext cx="7534652" cy="6586537"/>
          </a:xfrm>
        </p:spPr>
        <p:txBody>
          <a:bodyPr anchor="ctr">
            <a:noAutofit/>
          </a:bodyPr>
          <a:lstStyle/>
          <a:p>
            <a:pPr marL="0" indent="0" algn="ctr">
              <a:buNone/>
            </a:pPr>
            <a:r>
              <a:rPr lang="az-Latn-AZ" sz="1900" b="1" dirty="0"/>
              <a:t>Təqdimat verdikdən sonra nə baş verir?</a:t>
            </a:r>
            <a:endParaRPr lang="en-US" sz="1900" dirty="0"/>
          </a:p>
          <a:p>
            <a:pPr marL="0" indent="0" algn="just">
              <a:buNone/>
            </a:pPr>
            <a:r>
              <a:rPr lang="az-Latn-AZ" sz="1900" i="1" dirty="0"/>
              <a:t>Razılıq və məxfilik məsələsi</a:t>
            </a:r>
            <a:endParaRPr lang="en-US" sz="1900" dirty="0"/>
          </a:p>
          <a:p>
            <a:pPr marL="0" indent="0" algn="just">
              <a:buNone/>
            </a:pPr>
            <a:r>
              <a:rPr lang="az-Latn-AZ" sz="1900" dirty="0"/>
              <a:t>Qeyd etdiyimiz kimi, məruzəçilər tərəfindən qarşı tərəfə (pozuntunu törətməsi iddia olunan) göndərilən kommunikasiyalarda pozuntunun dayandırılması, araşdırılması, günahkarların cəzalandırılması və qurbanlara münasibətə tədbirlər görülməsi istənildiyi üçün təqdimatlar mümkün qədər hərtərəfli, ətraflı və dəqiq olmalıdır. Bu səbəbdən Hökumətə, hökumətlərarası quruma, biznesə, hərbi və ya təhlükəsizlik şirkətinə göndərilən məktublarda qurbanların adlarını qeyd edilir. Ancaq əgər, zərərçəkmiş (lər) və ya onların nümayəndələri təqdimatlarda qurbanların təhlükəsizliyi ilə bağlı narahatlıqların mövcud olduğunu açıq-aşkar bildirsələr, məruzəçilər   qurbanların adlarını gizlətməyə qərar verə bilərlər.</a:t>
            </a:r>
            <a:endParaRPr lang="en-US" sz="1900" dirty="0"/>
          </a:p>
          <a:p>
            <a:pPr marL="0" indent="0" algn="just">
              <a:buNone/>
            </a:pPr>
            <a:r>
              <a:rPr lang="az-Latn-AZ" sz="1900" dirty="0"/>
              <a:t>Göndərilən məlumatların toplusu və alınan cavablar İnsan Hüquqları Şurasının hər iclası üçün hazırlanmış hesabatda dərc olunur. Bu hesabatlarda mütəxəssislər tərəfindən göndərilən məktublar, o cümlədən iddia edilən qurbanların adları (adlarının açıqlanmasını istəməyənlər, 18 yaşdan az olan və ya cinsi zorakılıq qurbanları istisna olmaqla) qeyd edilir.</a:t>
            </a:r>
            <a:endParaRPr lang="en-US" sz="1900" dirty="0"/>
          </a:p>
          <a:p>
            <a:pPr algn="just"/>
            <a:r>
              <a:rPr lang="az-Latn-AZ" sz="1900" dirty="0"/>
              <a:t>Xüsusi prosedur əsasında məruzəçilərin Azərbaycana səfərləri və hazırlanmış hesabatları buradan tapa bilərsiz - </a:t>
            </a:r>
            <a:r>
              <a:rPr lang="az-Latn-AZ" sz="1900" u="sng" dirty="0">
                <a:hlinkClick r:id="rId2"/>
              </a:rPr>
              <a:t>https://spinternet.ohchr.org/ViewCountryVisits.aspx?visitType=all&amp;country=AZE&amp;Lang=en</a:t>
            </a:r>
            <a:r>
              <a:rPr lang="az-Latn-AZ" sz="1900" dirty="0"/>
              <a:t> </a:t>
            </a:r>
            <a:endParaRPr lang="en-US" sz="1900" dirty="0"/>
          </a:p>
          <a:p>
            <a:pPr algn="just"/>
            <a:r>
              <a:rPr lang="en-US" sz="1900" dirty="0" err="1"/>
              <a:t>Ümumən</a:t>
            </a:r>
            <a:r>
              <a:rPr lang="en-US" sz="1900" dirty="0"/>
              <a:t> </a:t>
            </a:r>
            <a:r>
              <a:rPr lang="en-US" sz="1900" dirty="0" err="1"/>
              <a:t>Azərbanla</a:t>
            </a:r>
            <a:r>
              <a:rPr lang="en-US" sz="1900" dirty="0"/>
              <a:t> </a:t>
            </a:r>
            <a:r>
              <a:rPr lang="en-US" sz="1900" dirty="0" err="1"/>
              <a:t>bağlı</a:t>
            </a:r>
            <a:r>
              <a:rPr lang="en-US" sz="1900" dirty="0"/>
              <a:t> </a:t>
            </a:r>
            <a:r>
              <a:rPr lang="en-US" sz="1900" dirty="0" err="1"/>
              <a:t>sənədlər</a:t>
            </a:r>
            <a:r>
              <a:rPr lang="en-US" sz="1900" dirty="0"/>
              <a:t> </a:t>
            </a:r>
            <a:r>
              <a:rPr lang="en-US" sz="1900" dirty="0" err="1"/>
              <a:t>və</a:t>
            </a:r>
            <a:r>
              <a:rPr lang="en-US" sz="1900" dirty="0"/>
              <a:t> </a:t>
            </a:r>
            <a:r>
              <a:rPr lang="en-US" sz="1900" dirty="0" err="1"/>
              <a:t>məlumatlar</a:t>
            </a:r>
            <a:r>
              <a:rPr lang="en-US" sz="1900" dirty="0"/>
              <a:t> </a:t>
            </a:r>
            <a:r>
              <a:rPr lang="en-US" sz="1900" dirty="0" err="1"/>
              <a:t>üçün</a:t>
            </a:r>
            <a:r>
              <a:rPr lang="en-US" sz="1900" dirty="0"/>
              <a:t> </a:t>
            </a:r>
            <a:r>
              <a:rPr lang="en-US" sz="1900" dirty="0" err="1"/>
              <a:t>baxa</a:t>
            </a:r>
            <a:r>
              <a:rPr lang="en-US" sz="1900" dirty="0"/>
              <a:t> </a:t>
            </a:r>
            <a:r>
              <a:rPr lang="en-US" sz="1900" dirty="0" err="1"/>
              <a:t>bilərsiz</a:t>
            </a:r>
            <a:r>
              <a:rPr lang="en-US" sz="1900" dirty="0"/>
              <a:t> - </a:t>
            </a:r>
            <a:r>
              <a:rPr lang="en-US" sz="1900" u="sng" dirty="0">
                <a:hlinkClick r:id="rId3"/>
              </a:rPr>
              <a:t>https://www.ohchr.org/en/countries/enacaregion/pages/azindex.aspx</a:t>
            </a:r>
            <a:r>
              <a:rPr lang="en-US" sz="1900" dirty="0"/>
              <a:t> </a:t>
            </a:r>
          </a:p>
          <a:p>
            <a:pPr marL="0" indent="0" algn="just">
              <a:buNone/>
            </a:pPr>
            <a:endParaRPr lang="en-US" sz="1900" dirty="0"/>
          </a:p>
        </p:txBody>
      </p:sp>
    </p:spTree>
    <p:extLst>
      <p:ext uri="{BB962C8B-B14F-4D97-AF65-F5344CB8AC3E}">
        <p14:creationId xmlns:p14="http://schemas.microsoft.com/office/powerpoint/2010/main" val="421476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Content Placeholder 2">
            <a:extLst>
              <a:ext uri="{FF2B5EF4-FFF2-40B4-BE49-F238E27FC236}">
                <a16:creationId xmlns:a16="http://schemas.microsoft.com/office/drawing/2014/main" id="{46450109-6198-0441-83BF-A294AA5ADF5B}"/>
              </a:ext>
            </a:extLst>
          </p:cNvPr>
          <p:cNvSpPr>
            <a:spLocks noGrp="1"/>
          </p:cNvSpPr>
          <p:nvPr>
            <p:ph idx="1"/>
          </p:nvPr>
        </p:nvSpPr>
        <p:spPr>
          <a:xfrm>
            <a:off x="4757738" y="114300"/>
            <a:ext cx="7431214" cy="6629399"/>
          </a:xfrm>
        </p:spPr>
        <p:txBody>
          <a:bodyPr anchor="ctr">
            <a:normAutofit/>
          </a:bodyPr>
          <a:lstStyle/>
          <a:p>
            <a:pPr marL="0" indent="0" algn="just">
              <a:buNone/>
            </a:pPr>
            <a:r>
              <a:rPr lang="az-Latn-AZ" sz="1900" b="1" dirty="0">
                <a:latin typeface="Times" pitchFamily="2" charset="0"/>
              </a:rPr>
              <a:t>Təqdimata baxış proses nə qədər çəkir?</a:t>
            </a:r>
            <a:endParaRPr lang="az-Latn-AZ" sz="1900" dirty="0">
              <a:latin typeface="Times" pitchFamily="2" charset="0"/>
            </a:endParaRPr>
          </a:p>
          <a:p>
            <a:pPr algn="just"/>
            <a:r>
              <a:rPr lang="az-Latn-AZ" sz="1900" dirty="0">
                <a:latin typeface="Times" pitchFamily="2" charset="0"/>
              </a:rPr>
              <a:t>Məruzəçilər, çox ciddi və təcili işlərlə bağlı məlumatların təqdim edilməsində sonra mümkün qədər tez hərəkət etməyə çalışırlar. İşlər təqdim olunduqdan sonra 24 saat ərzində qəbul edilə bilər. Bununla birlikdə, xüsusən təqdimatda kifayət qədər məlumat olmadıqda, daha uzun çəkə bilər.</a:t>
            </a:r>
          </a:p>
          <a:p>
            <a:pPr algn="just"/>
            <a:r>
              <a:rPr lang="az-Latn-AZ" sz="1900" b="1" dirty="0">
                <a:latin typeface="Times" pitchFamily="2" charset="0"/>
              </a:rPr>
              <a:t>Təqdimat göndərmək üçün link </a:t>
            </a:r>
            <a:r>
              <a:rPr lang="az-Latn-AZ" sz="1900" dirty="0">
                <a:latin typeface="Times" pitchFamily="2" charset="0"/>
              </a:rPr>
              <a:t>- </a:t>
            </a:r>
            <a:r>
              <a:rPr lang="az-Latn-AZ" sz="1900" b="1" dirty="0">
                <a:latin typeface="Times" pitchFamily="2" charset="0"/>
              </a:rPr>
              <a:t>Nümunəyə baxış </a:t>
            </a:r>
            <a:r>
              <a:rPr lang="az-Latn-AZ" sz="1900" b="1" u="sng" dirty="0">
                <a:latin typeface="Times" pitchFamily="2" charset="0"/>
                <a:hlinkClick r:id="rId2"/>
              </a:rPr>
              <a:t>https://spsubmission.ohchr.org/en/verify</a:t>
            </a:r>
            <a:endParaRPr lang="az-Latn-AZ" sz="1900" dirty="0">
              <a:latin typeface="Times" pitchFamily="2" charset="0"/>
            </a:endParaRPr>
          </a:p>
          <a:p>
            <a:pPr algn="just"/>
            <a:r>
              <a:rPr lang="az-Latn-AZ" sz="1900" dirty="0">
                <a:latin typeface="Times" pitchFamily="2" charset="0"/>
              </a:rPr>
              <a:t>Əgər online təqdimat göndərmək mümkün deyilsə, onda elektron email vasitəsi ilə təqdimatı göndərə bilərsiz </a:t>
            </a:r>
            <a:r>
              <a:rPr lang="az-Latn-AZ" sz="1900" u="sng" dirty="0">
                <a:latin typeface="Times" pitchFamily="2" charset="0"/>
                <a:hlinkClick r:id="rId3"/>
              </a:rPr>
              <a:t>urgent-action@ohchr.org</a:t>
            </a:r>
            <a:r>
              <a:rPr lang="az-Latn-AZ" sz="1900" dirty="0">
                <a:latin typeface="Times" pitchFamily="2" charset="0"/>
              </a:rPr>
              <a:t>. </a:t>
            </a:r>
          </a:p>
          <a:p>
            <a:pPr marL="0" indent="0" algn="just">
              <a:buNone/>
            </a:pPr>
            <a:endParaRPr lang="az-Latn-AZ" sz="1900" dirty="0">
              <a:latin typeface="Times" pitchFamily="2" charset="0"/>
            </a:endParaRPr>
          </a:p>
        </p:txBody>
      </p:sp>
    </p:spTree>
    <p:extLst>
      <p:ext uri="{BB962C8B-B14F-4D97-AF65-F5344CB8AC3E}">
        <p14:creationId xmlns:p14="http://schemas.microsoft.com/office/powerpoint/2010/main" val="1956227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CFE4BCC5-E8BE-624F-85B6-B3A807241820}"/>
              </a:ext>
            </a:extLst>
          </p:cNvPr>
          <p:cNvSpPr>
            <a:spLocks noGrp="1"/>
          </p:cNvSpPr>
          <p:nvPr>
            <p:ph idx="1"/>
          </p:nvPr>
        </p:nvSpPr>
        <p:spPr>
          <a:xfrm>
            <a:off x="1354272" y="2354089"/>
            <a:ext cx="9722347" cy="4361036"/>
          </a:xfrm>
        </p:spPr>
        <p:txBody>
          <a:bodyPr anchor="ctr">
            <a:normAutofit/>
          </a:bodyPr>
          <a:lstStyle/>
          <a:p>
            <a:pPr marL="0" indent="0">
              <a:buNone/>
            </a:pPr>
            <a:endParaRPr lang="az-Latn-AZ" sz="1300" dirty="0">
              <a:latin typeface="Times" pitchFamily="2" charset="0"/>
            </a:endParaRPr>
          </a:p>
          <a:p>
            <a:pPr marL="0" indent="0">
              <a:buNone/>
            </a:pPr>
            <a:endParaRPr lang="az-Latn-AZ" sz="1300" dirty="0">
              <a:latin typeface="Times" pitchFamily="2" charset="0"/>
            </a:endParaRPr>
          </a:p>
          <a:p>
            <a:pPr marL="0" indent="0" algn="just">
              <a:buNone/>
            </a:pPr>
            <a:r>
              <a:rPr lang="az-Latn-AZ" sz="1500" dirty="0">
                <a:latin typeface="Times" pitchFamily="2" charset="0"/>
              </a:rPr>
              <a:t>İlk olaraq onu qeyd edim ki, bu müqavilələrdən, hələ ki, fərdi şikayət mexanizmi olmayan </a:t>
            </a:r>
            <a:r>
              <a:rPr lang="az-Latn-AZ" sz="1500" i="1" dirty="0">
                <a:latin typeface="Times" pitchFamily="2" charset="0"/>
              </a:rPr>
              <a:t>Bütün Miqrant İşçilərin və Ailə Üzvlərinin Hüquqlarının Müdafiəsi haqqında Beynəlxalq Konvensiyadır</a:t>
            </a:r>
            <a:r>
              <a:rPr lang="az-Latn-AZ" sz="1500" dirty="0">
                <a:latin typeface="Times" pitchFamily="2" charset="0"/>
              </a:rPr>
              <a:t>. Dövlətlərin bu Konvensiyaya qoşulması, hələ onların fərdi şikayət mexanizmini qəbul etməsi mənasına gəlmir. Bunun üçün dövlətlər bəzi müqavilələrə əlavə olunan Fakultativ Protokolu qəbul etməli və ya müqavilənin özündə olan konkret maddən ilə bağlı razılıq bəyənnaməsi (</a:t>
            </a:r>
            <a:r>
              <a:rPr lang="az-Latn-AZ" sz="1500" i="1" dirty="0">
                <a:latin typeface="Times" pitchFamily="2" charset="0"/>
              </a:rPr>
              <a:t>deklarasiya)</a:t>
            </a:r>
            <a:r>
              <a:rPr lang="az-Latn-AZ" sz="1500" dirty="0">
                <a:latin typeface="Times" pitchFamily="2" charset="0"/>
              </a:rPr>
              <a:t> verməlidir. Məsələn, </a:t>
            </a:r>
            <a:r>
              <a:rPr lang="az-Latn-AZ" sz="1500" i="1" dirty="0">
                <a:latin typeface="Times" pitchFamily="2" charset="0"/>
              </a:rPr>
              <a:t>Mülki və Siyasi Hüquqlara dair Beynəlxalq Paktda</a:t>
            </a:r>
            <a:r>
              <a:rPr lang="az-Latn-AZ" sz="1500" dirty="0">
                <a:latin typeface="Times" pitchFamily="2" charset="0"/>
              </a:rPr>
              <a:t> nəzərdə tutulan hüquq və azadlıqların pozulmasından fərdi şikayət mexanizminin işə düşməsi üçün əlavə olaraq Fakultativ Protokolu imzalanmalıdır. Amma məsələn, </a:t>
            </a:r>
            <a:r>
              <a:rPr lang="az-Latn-AZ" sz="1500" i="1" dirty="0">
                <a:latin typeface="Times" pitchFamily="2" charset="0"/>
              </a:rPr>
              <a:t>İşgəncə və Digər Qəddar, Qeyri-İnsani və ya Ləyaqəti Alçaldan Rəftar və Cəza Növlərinə qarşı Konvensiyada</a:t>
            </a:r>
            <a:r>
              <a:rPr lang="az-Latn-AZ" sz="1500" dirty="0">
                <a:latin typeface="Times" pitchFamily="2" charset="0"/>
              </a:rPr>
              <a:t> isə bunun üçün həmin konvensiyada əksini tapan spesifik maddə ilə bağlı razılıq </a:t>
            </a:r>
            <a:r>
              <a:rPr lang="az-Latn-AZ" sz="1500" b="1" dirty="0">
                <a:latin typeface="Times" pitchFamily="2" charset="0"/>
              </a:rPr>
              <a:t>bəyənnaməsi</a:t>
            </a:r>
            <a:r>
              <a:rPr lang="az-Latn-AZ" sz="1500" dirty="0">
                <a:latin typeface="Times" pitchFamily="2" charset="0"/>
              </a:rPr>
              <a:t> elan etməlidir. </a:t>
            </a:r>
          </a:p>
          <a:p>
            <a:pPr marL="0" indent="0" algn="just">
              <a:buNone/>
            </a:pPr>
            <a:r>
              <a:rPr lang="az-Latn-AZ" sz="1500" dirty="0">
                <a:latin typeface="Times" pitchFamily="2" charset="0"/>
              </a:rPr>
              <a:t>İnsan hüquqları ilə bağlı müqavilələrdə şikayət mexanizminin əsas konsepsiyası odur ki, hər bir fərd Tərəf Dövlətə qarşı müqavilədə nəzərdə tutulan hüquq və azadlıqlarının pozulması ilə bağlı şikayət verə bilər. Şikayət edilən orqanlar </a:t>
            </a:r>
            <a:r>
              <a:rPr lang="az-Latn-AZ" sz="1500" b="1" dirty="0">
                <a:latin typeface="Times" pitchFamily="2" charset="0"/>
              </a:rPr>
              <a:t>Müqavilə Orqanları </a:t>
            </a:r>
            <a:r>
              <a:rPr lang="az-Latn-AZ" sz="1500" dirty="0">
                <a:latin typeface="Times" pitchFamily="2" charset="0"/>
              </a:rPr>
              <a:t>adlanır amma daha yayğın adı ilə onlara Komitələr deyilir. Komitələr onların səlahiyyətini tanımış dövlətlər tərəfindən seçilmiş müstəqil ekspertlərdən ibarətdir. Komitələrin əsas funksiyası dövlətlərin müqavilədən irəli gələn öhdəliklərini monitorinq etmək və eləcə də, həmin dövlətlərə qarşı verilmiş şikayətlərlə baxaraq qərar çıxartmaqdır. Bəzi prosesual fərqlilikləri çıxsaq, Komitələrin işi mexanizmi, quruluşu və fəaliyyəti oxşardır.</a:t>
            </a:r>
          </a:p>
          <a:p>
            <a:pPr marL="0" indent="0" algn="just">
              <a:buNone/>
            </a:pPr>
            <a:r>
              <a:rPr lang="az-Latn-AZ" sz="1500" dirty="0">
                <a:latin typeface="Times" pitchFamily="2" charset="0"/>
              </a:rPr>
              <a:t>Əsas İnsan Hüquqları Müqaviləsi və onların icrasına nəzarət komitələri haqqında məlumat üçün baxa bilərsiz: </a:t>
            </a:r>
            <a:r>
              <a:rPr lang="az-Latn-AZ" sz="1500" u="sng" dirty="0">
                <a:latin typeface="Times" pitchFamily="2" charset="0"/>
                <a:hlinkClick r:id="rId2"/>
              </a:rPr>
              <a:t>https://www.ohchr.org/EN/ProfessionalInterest/Pages/CoreInstruments.aspx</a:t>
            </a:r>
            <a:r>
              <a:rPr lang="az-Latn-AZ" sz="1500" dirty="0">
                <a:latin typeface="Times" pitchFamily="2" charset="0"/>
              </a:rPr>
              <a:t> </a:t>
            </a:r>
          </a:p>
          <a:p>
            <a:pPr marL="0" indent="0">
              <a:buNone/>
            </a:pPr>
            <a:endParaRPr lang="az-Latn-AZ" sz="1300" dirty="0"/>
          </a:p>
          <a:p>
            <a:pPr marL="0" indent="0">
              <a:buNone/>
            </a:pPr>
            <a:endParaRPr lang="az-Latn-AZ" sz="1300" dirty="0"/>
          </a:p>
          <a:p>
            <a:pPr marL="0" indent="0">
              <a:buNone/>
            </a:pPr>
            <a:endParaRPr lang="az-Latn-AZ" sz="1300" dirty="0"/>
          </a:p>
          <a:p>
            <a:endParaRPr lang="az-Latn-AZ" sz="1300" dirty="0"/>
          </a:p>
        </p:txBody>
      </p:sp>
      <p:sp>
        <p:nvSpPr>
          <p:cNvPr id="2" name="TextBox 1">
            <a:extLst>
              <a:ext uri="{FF2B5EF4-FFF2-40B4-BE49-F238E27FC236}">
                <a16:creationId xmlns:a16="http://schemas.microsoft.com/office/drawing/2014/main" id="{B1445A3C-B54D-EF77-A11B-FA0457C14A5D}"/>
              </a:ext>
            </a:extLst>
          </p:cNvPr>
          <p:cNvSpPr txBox="1"/>
          <p:nvPr/>
        </p:nvSpPr>
        <p:spPr>
          <a:xfrm>
            <a:off x="5301049" y="147045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067445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7EF817C6-9048-384F-884F-511AC1DF72F8}"/>
              </a:ext>
            </a:extLst>
          </p:cNvPr>
          <p:cNvSpPr>
            <a:spLocks noGrp="1"/>
          </p:cNvSpPr>
          <p:nvPr>
            <p:ph idx="1"/>
          </p:nvPr>
        </p:nvSpPr>
        <p:spPr>
          <a:xfrm>
            <a:off x="1367624" y="2490436"/>
            <a:ext cx="9708995" cy="3567173"/>
          </a:xfrm>
        </p:spPr>
        <p:txBody>
          <a:bodyPr anchor="ctr">
            <a:normAutofit/>
          </a:bodyPr>
          <a:lstStyle/>
          <a:p>
            <a:pPr marL="0" indent="0" algn="just">
              <a:buNone/>
            </a:pPr>
            <a:r>
              <a:rPr lang="az-Latn-AZ" sz="1900" b="1" dirty="0">
                <a:latin typeface="Times" pitchFamily="2" charset="0"/>
              </a:rPr>
              <a:t>Xüsusi Məruzəçilərin tövsiyələri nələrə təsir edə bilər?</a:t>
            </a:r>
            <a:endParaRPr lang="en-US" sz="1900" dirty="0">
              <a:latin typeface="Times" pitchFamily="2" charset="0"/>
            </a:endParaRPr>
          </a:p>
          <a:p>
            <a:pPr lvl="0" algn="just"/>
            <a:r>
              <a:rPr lang="az-Latn-AZ" sz="1900" dirty="0">
                <a:latin typeface="Times" pitchFamily="2" charset="0"/>
              </a:rPr>
              <a:t>Qanunvercilikdə və praktik tətbiqdə islahatlara, </a:t>
            </a:r>
            <a:endParaRPr lang="en-US" sz="1900" dirty="0">
              <a:latin typeface="Times" pitchFamily="2" charset="0"/>
            </a:endParaRPr>
          </a:p>
          <a:p>
            <a:pPr lvl="0" algn="just"/>
            <a:r>
              <a:rPr lang="az-Latn-AZ" sz="1900" dirty="0">
                <a:latin typeface="Times" pitchFamily="2" charset="0"/>
              </a:rPr>
              <a:t>Məhkəmə sistemində islahatlara, </a:t>
            </a:r>
            <a:endParaRPr lang="en-US" sz="1900" dirty="0">
              <a:latin typeface="Times" pitchFamily="2" charset="0"/>
            </a:endParaRPr>
          </a:p>
          <a:p>
            <a:pPr lvl="0" algn="just"/>
            <a:r>
              <a:rPr lang="az-Latn-AZ" sz="1900" dirty="0">
                <a:latin typeface="Times" pitchFamily="2" charset="0"/>
              </a:rPr>
              <a:t>İnsan hüquqları sahəsində məlumatın artırılmasına, hüquq pozmaların qarşısının alınmasına və preventiv tədbirlərin görüləməsinə, </a:t>
            </a:r>
            <a:endParaRPr lang="en-US" sz="1900" dirty="0">
              <a:latin typeface="Times" pitchFamily="2" charset="0"/>
            </a:endParaRPr>
          </a:p>
          <a:p>
            <a:pPr lvl="0" algn="just"/>
            <a:r>
              <a:rPr lang="az-Latn-AZ" sz="1900" dirty="0">
                <a:latin typeface="Times" pitchFamily="2" charset="0"/>
              </a:rPr>
              <a:t>İnsan hüquqları ilə bağlı müdafiə mexanizminin gücləndirilməsinə və insan hüquqları ilə bağlı standartların müəyyən olunmasına. </a:t>
            </a:r>
            <a:endParaRPr lang="en-US" sz="1900" dirty="0">
              <a:latin typeface="Times" pitchFamily="2" charset="0"/>
            </a:endParaRPr>
          </a:p>
          <a:p>
            <a:pPr algn="just"/>
            <a:endParaRPr lang="en-US" sz="1900" dirty="0">
              <a:latin typeface="Times" pitchFamily="2" charset="0"/>
            </a:endParaRPr>
          </a:p>
        </p:txBody>
      </p:sp>
    </p:spTree>
    <p:extLst>
      <p:ext uri="{BB962C8B-B14F-4D97-AF65-F5344CB8AC3E}">
        <p14:creationId xmlns:p14="http://schemas.microsoft.com/office/powerpoint/2010/main" val="1862135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79B47BF0-7130-3D41-9CC8-68710DDD1D7E}"/>
              </a:ext>
            </a:extLst>
          </p:cNvPr>
          <p:cNvSpPr>
            <a:spLocks noGrp="1"/>
          </p:cNvSpPr>
          <p:nvPr>
            <p:ph idx="1"/>
          </p:nvPr>
        </p:nvSpPr>
        <p:spPr>
          <a:xfrm>
            <a:off x="1353668" y="2177172"/>
            <a:ext cx="9722952" cy="4523666"/>
          </a:xfrm>
        </p:spPr>
        <p:txBody>
          <a:bodyPr anchor="ctr">
            <a:normAutofit/>
          </a:bodyPr>
          <a:lstStyle/>
          <a:p>
            <a:pPr marL="0" indent="0" algn="ctr">
              <a:buNone/>
            </a:pPr>
            <a:r>
              <a:rPr lang="en-US" sz="1900" b="1" noProof="1"/>
              <a:t>İnsan Hüquqları Şurası Şikayət Proseduru</a:t>
            </a:r>
            <a:endParaRPr lang="en-US" sz="1900" noProof="1"/>
          </a:p>
          <a:p>
            <a:pPr algn="just"/>
            <a:r>
              <a:rPr lang="en-US" sz="1900" noProof="1"/>
              <a:t>Bir də BMT-də tamam ayrı şikayət proseduru var ki, bu İnsan Hüquqları Şurası Şikayət proseduru adlanır. Bu prosedur həm komitələrə göndərilən və həm də Xüsusi Prosedur şikayətlərindən fərqlidir. Bu prosedur haaqqında daha ətraflı baxmaq üçün link burdadı – </a:t>
            </a:r>
          </a:p>
          <a:p>
            <a:pPr algn="just"/>
            <a:r>
              <a:rPr lang="en-US" sz="1900" noProof="1"/>
              <a:t>Şikayət proseduru üçün baxın -</a:t>
            </a:r>
            <a:r>
              <a:rPr lang="en-US" sz="1900" u="sng" noProof="1">
                <a:hlinkClick r:id="rId2"/>
              </a:rPr>
              <a:t>https://www.ohchr.org/EN/HRBodies/HRC/ComplaintProcedure/Pages/HRCComplaintProcedureIndex.aspx</a:t>
            </a:r>
            <a:r>
              <a:rPr lang="en-US" sz="1900" noProof="1"/>
              <a:t> </a:t>
            </a:r>
          </a:p>
          <a:p>
            <a:pPr marL="0" indent="0" algn="just">
              <a:buNone/>
            </a:pPr>
            <a:endParaRPr lang="en-US" sz="1900" noProof="1"/>
          </a:p>
        </p:txBody>
      </p:sp>
    </p:spTree>
    <p:extLst>
      <p:ext uri="{BB962C8B-B14F-4D97-AF65-F5344CB8AC3E}">
        <p14:creationId xmlns:p14="http://schemas.microsoft.com/office/powerpoint/2010/main" val="157760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957E467-372C-164F-A62D-1626F45C8282}"/>
              </a:ext>
            </a:extLst>
          </p:cNvPr>
          <p:cNvSpPr>
            <a:spLocks noGrp="1"/>
          </p:cNvSpPr>
          <p:nvPr>
            <p:ph type="title"/>
          </p:nvPr>
        </p:nvSpPr>
        <p:spPr>
          <a:xfrm>
            <a:off x="958506" y="800392"/>
            <a:ext cx="10264697" cy="1212102"/>
          </a:xfrm>
        </p:spPr>
        <p:txBody>
          <a:bodyPr>
            <a:normAutofit/>
          </a:bodyPr>
          <a:lstStyle/>
          <a:p>
            <a:pPr algn="ctr"/>
            <a:r>
              <a:rPr lang="az-Latn-AZ" sz="2500" b="1" dirty="0">
                <a:solidFill>
                  <a:srgbClr val="FFFFFF"/>
                </a:solidFill>
                <a:latin typeface="Times" pitchFamily="2" charset="0"/>
              </a:rPr>
              <a:t>BMT-nin insan hüquq və azadlıqları ilə bağlı konvensiyaları çərçivəsində fərdlərin şikayətlərinə baxılması qaydası</a:t>
            </a:r>
            <a:br>
              <a:rPr lang="az-Latn-AZ" sz="2500" dirty="0">
                <a:solidFill>
                  <a:srgbClr val="FFFFFF"/>
                </a:solidFill>
                <a:latin typeface="Times" pitchFamily="2" charset="0"/>
              </a:rPr>
            </a:br>
            <a:endParaRPr lang="az-Latn-AZ" sz="2500" dirty="0">
              <a:solidFill>
                <a:srgbClr val="FFFFFF"/>
              </a:solidFill>
              <a:latin typeface="Times" pitchFamily="2" charset="0"/>
            </a:endParaRPr>
          </a:p>
        </p:txBody>
      </p:sp>
      <p:sp>
        <p:nvSpPr>
          <p:cNvPr id="3" name="Content Placeholder 2">
            <a:extLst>
              <a:ext uri="{FF2B5EF4-FFF2-40B4-BE49-F238E27FC236}">
                <a16:creationId xmlns:a16="http://schemas.microsoft.com/office/drawing/2014/main" id="{BA920910-E7D9-A447-A29B-808F48C0AFC0}"/>
              </a:ext>
            </a:extLst>
          </p:cNvPr>
          <p:cNvSpPr>
            <a:spLocks noGrp="1"/>
          </p:cNvSpPr>
          <p:nvPr>
            <p:ph idx="1"/>
          </p:nvPr>
        </p:nvSpPr>
        <p:spPr>
          <a:xfrm>
            <a:off x="1367624" y="2490436"/>
            <a:ext cx="9708995" cy="3567173"/>
          </a:xfrm>
        </p:spPr>
        <p:txBody>
          <a:bodyPr anchor="ctr">
            <a:normAutofit fontScale="85000" lnSpcReduction="20000"/>
          </a:bodyPr>
          <a:lstStyle/>
          <a:p>
            <a:pPr marL="0" indent="0">
              <a:buNone/>
            </a:pPr>
            <a:endParaRPr lang="az-Latn-AZ" sz="1500" b="1" dirty="0">
              <a:latin typeface="Times" pitchFamily="2" charset="0"/>
            </a:endParaRPr>
          </a:p>
          <a:p>
            <a:pPr marL="0" indent="0" algn="ctr">
              <a:buNone/>
            </a:pPr>
            <a:r>
              <a:rPr lang="az-Latn-AZ" sz="2100" b="1" dirty="0">
                <a:latin typeface="Times" pitchFamily="2" charset="0"/>
              </a:rPr>
              <a:t>Mülki və Siyasi Hüquqlara dair Beynəlxalq Pakt</a:t>
            </a:r>
            <a:endParaRPr lang="en-US" sz="2100" dirty="0">
              <a:latin typeface="Times" pitchFamily="2" charset="0"/>
            </a:endParaRPr>
          </a:p>
          <a:p>
            <a:pPr algn="just"/>
            <a:r>
              <a:rPr lang="az-Latn-AZ" sz="2100" b="1" dirty="0">
                <a:latin typeface="Times" pitchFamily="2" charset="0"/>
              </a:rPr>
              <a:t>Mülki və Siyasi Hüquqlara dair Beynəlxalq Pakt</a:t>
            </a:r>
            <a:r>
              <a:rPr lang="az-Latn-AZ" sz="2100" dirty="0">
                <a:latin typeface="Times" pitchFamily="2" charset="0"/>
              </a:rPr>
              <a:t> və ona əlavə olan </a:t>
            </a:r>
            <a:r>
              <a:rPr lang="az-Latn-AZ" sz="2100" b="1" dirty="0">
                <a:latin typeface="Times" pitchFamily="2" charset="0"/>
              </a:rPr>
              <a:t>Fakultativ Protokol</a:t>
            </a:r>
            <a:r>
              <a:rPr lang="az-Latn-AZ" sz="2100" dirty="0">
                <a:latin typeface="Times" pitchFamily="2" charset="0"/>
              </a:rPr>
              <a:t> əsasında (Fakultativ Protokol fərdi şikayət mexanizmini tənzimləyir) fərdlər BMT-nin İnsan Hüquqları Komitəsinə şikayət verə bilər. 1966-cı ildə qəbul edilmiş Beynəlxalq Mülki və Siyasi Hüquqlar Paktı yaşamaq hüququ, ədalətli məhkəmə hüququ, ifadə azadlığı, qanun qarşısında bərabərlik və ayrı-seçkiliyin qadağan edilməsi kimi geniş mülki və siyasi hüquqları əhatə edir. Fərdlər Konvensiyanın 3-cü hissəsini əhatə edən maddələr əsasında (6-cı maddədən 28-ci maddəyə kimi) Komitəyə şikayət verə bilərlər. Sözügedən maddələrin pozulduğuna dair şikayət mexanizmi, Konvensiyanın Birinci Fakultativ Protokolu əsasında tənzimlənir. Bu Protokol Konvensiyadan ayrıdır və yalnız onu imzalamış dövlətləri əhatə edir. Bir başqa sözlə, onu imzalamış dövlətlər İnsan Hüquqları Komitəsinin səlahiyyətlərini tanıyır. Komitə 18 nəfərlik ekspertdən ibarətdir və il ərzində 3 dəfə görüşməklə onların yurisdiksiyasına düşən fərdlərin şikayətlərini qəbul edir. </a:t>
            </a:r>
          </a:p>
          <a:p>
            <a:r>
              <a:rPr lang="az-Latn-AZ" sz="2100" dirty="0">
                <a:latin typeface="Times" pitchFamily="2" charset="0"/>
              </a:rPr>
              <a:t>Konvensiya üçün bax: </a:t>
            </a:r>
            <a:r>
              <a:rPr lang="az-Latn-AZ" sz="2100" dirty="0">
                <a:latin typeface="Times" pitchFamily="2" charset="0"/>
                <a:hlinkClick r:id="rId3"/>
              </a:rPr>
              <a:t>https://www.ohchr.org/EN/ProfessionalInterest/Pages/CCPR.aspx</a:t>
            </a:r>
            <a:r>
              <a:rPr lang="az-Latn-AZ" sz="2100" dirty="0">
                <a:latin typeface="Times" pitchFamily="2" charset="0"/>
              </a:rPr>
              <a:t> </a:t>
            </a:r>
          </a:p>
          <a:p>
            <a:r>
              <a:rPr lang="az-Latn-AZ" sz="2100" dirty="0">
                <a:latin typeface="Times" pitchFamily="2" charset="0"/>
              </a:rPr>
              <a:t>Fakultativ Protokol bax: </a:t>
            </a:r>
            <a:r>
              <a:rPr lang="az-Latn-AZ" sz="2100" dirty="0">
                <a:latin typeface="Times" pitchFamily="2" charset="0"/>
                <a:hlinkClick r:id="rId4"/>
              </a:rPr>
              <a:t>https://www.ohchr.org/EN/ProfessionalInterest/Pages/OPCCPR1.aspx</a:t>
            </a:r>
            <a:r>
              <a:rPr lang="az-Latn-AZ" sz="2100" dirty="0">
                <a:latin typeface="Times" pitchFamily="2" charset="0"/>
              </a:rPr>
              <a:t> </a:t>
            </a:r>
          </a:p>
          <a:p>
            <a:endParaRPr lang="az-Latn-AZ" sz="1500" dirty="0">
              <a:latin typeface="Times" pitchFamily="2" charset="0"/>
            </a:endParaRPr>
          </a:p>
          <a:p>
            <a:pPr marL="0" indent="0">
              <a:buNone/>
            </a:pPr>
            <a:endParaRPr lang="en-US" sz="1500" dirty="0">
              <a:latin typeface="Times" pitchFamily="2" charset="0"/>
            </a:endParaRPr>
          </a:p>
        </p:txBody>
      </p:sp>
    </p:spTree>
    <p:extLst>
      <p:ext uri="{BB962C8B-B14F-4D97-AF65-F5344CB8AC3E}">
        <p14:creationId xmlns:p14="http://schemas.microsoft.com/office/powerpoint/2010/main" val="353369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615C086-B710-2847-98A6-2815DFEEF517}"/>
              </a:ext>
            </a:extLst>
          </p:cNvPr>
          <p:cNvSpPr>
            <a:spLocks noGrp="1"/>
          </p:cNvSpPr>
          <p:nvPr>
            <p:ph type="title"/>
          </p:nvPr>
        </p:nvSpPr>
        <p:spPr>
          <a:xfrm>
            <a:off x="958506" y="800392"/>
            <a:ext cx="10264697" cy="1212102"/>
          </a:xfrm>
        </p:spPr>
        <p:txBody>
          <a:bodyPr>
            <a:normAutofit/>
          </a:bodyPr>
          <a:lstStyle/>
          <a:p>
            <a:pPr algn="ctr"/>
            <a:r>
              <a:rPr lang="az-Latn-AZ" sz="4000" b="1" dirty="0">
                <a:solidFill>
                  <a:srgbClr val="FFFFFF"/>
                </a:solidFill>
                <a:latin typeface="Times" pitchFamily="2" charset="0"/>
              </a:rPr>
              <a:t>Fərdi şikayət proseduru</a:t>
            </a:r>
            <a:br>
              <a:rPr lang="az-Latn-AZ" sz="4000" b="1" dirty="0">
                <a:solidFill>
                  <a:srgbClr val="FFFFFF"/>
                </a:solidFill>
              </a:rPr>
            </a:br>
            <a:endParaRPr lang="az-Latn-AZ" sz="4000" b="1" dirty="0">
              <a:solidFill>
                <a:srgbClr val="FFFFFF"/>
              </a:solidFill>
            </a:endParaRPr>
          </a:p>
        </p:txBody>
      </p:sp>
      <p:sp>
        <p:nvSpPr>
          <p:cNvPr id="3" name="Content Placeholder 2">
            <a:extLst>
              <a:ext uri="{FF2B5EF4-FFF2-40B4-BE49-F238E27FC236}">
                <a16:creationId xmlns:a16="http://schemas.microsoft.com/office/drawing/2014/main" id="{C8A0C708-5758-064A-881F-68FCE1A0BB0C}"/>
              </a:ext>
            </a:extLst>
          </p:cNvPr>
          <p:cNvSpPr>
            <a:spLocks noGrp="1"/>
          </p:cNvSpPr>
          <p:nvPr>
            <p:ph idx="1"/>
          </p:nvPr>
        </p:nvSpPr>
        <p:spPr>
          <a:xfrm>
            <a:off x="1354272" y="2177170"/>
            <a:ext cx="9722347" cy="4680830"/>
          </a:xfrm>
        </p:spPr>
        <p:txBody>
          <a:bodyPr anchor="ctr">
            <a:normAutofit/>
          </a:bodyPr>
          <a:lstStyle/>
          <a:p>
            <a:r>
              <a:rPr lang="az-Latn-AZ" sz="1500" i="1" dirty="0">
                <a:latin typeface="Times" pitchFamily="2" charset="0"/>
              </a:rPr>
              <a:t>Şikayət nəzərdən keçirilərkən, Komitə işin qəbuledilən olub olmamasını müəyyənləşdirir və aşağıdakı məsələlərə baxır:</a:t>
            </a:r>
          </a:p>
          <a:p>
            <a:pPr algn="just"/>
            <a:r>
              <a:rPr lang="az-Latn-AZ" sz="1500" i="1" dirty="0">
                <a:latin typeface="Times" pitchFamily="2" charset="0"/>
              </a:rPr>
              <a:t>Komitəyə şikayət göndərmək üçün vaxt məhdudiyyəti yoxdur </a:t>
            </a:r>
            <a:r>
              <a:rPr lang="az-Latn-AZ" sz="1500" dirty="0">
                <a:latin typeface="Times" pitchFamily="2" charset="0"/>
              </a:rPr>
              <a:t>– Lakin mümkün sui-istifadə hallarının qarşısını almaq üçün Komitə, şikayətlərdə gecikmələrə görə Qayda 96 (c)) tətbiq edir. Buna qaydaya görə şikayətdə gecikmə avtomatik olaraq şikayət  hüququndan sui-istifadə mənasına gəlmir. Bununla belə, əgər şikayət daxili məhkəmə vasitələrinin tükənməsindən beş il sonra və ya başqa bir beynəlxalq araşdırmanın (məsələn, məhkəmələr) yekunlaşmasından 3 il sonra sonra verildikdə, sui-istifadə sayılır. Ancaq əgər bu gecikmə ilə bağlı fərd, işin bütün halları nəzərə alınaraq, əsaslı səbəb irəli sürülərsə, o zaman işə baxıla bilər.</a:t>
            </a:r>
          </a:p>
          <a:p>
            <a:pPr algn="just"/>
            <a:r>
              <a:rPr lang="az-Latn-AZ" sz="1500" i="1" dirty="0">
                <a:latin typeface="Times" pitchFamily="2" charset="0"/>
              </a:rPr>
              <a:t>İşə eyni anda başqa bir beynəlxalq məhkəmə baxdıqda </a:t>
            </a:r>
            <a:r>
              <a:rPr lang="az-Latn-AZ" sz="1500" dirty="0">
                <a:latin typeface="Times" pitchFamily="2" charset="0"/>
              </a:rPr>
              <a:t>- İnsan Hüquqları Komitəsi şikayətə baxmayacaq. Ancaq bu qaydada istisna olan beynəlxalq mexanizmlər var. Məsələn, Komitə hesab edir ki, İnsan Hüquqları Şurası Şikayət Proseduru (əvvəllər 1503 proseduru kimi tanınırdı) və İnsan Hüquqları Şurasının xüsusi məruzəçilərinə və ya işçi qruplarına göndərilən şikayətlər belə istisna mexanizmlər kimi tanınır və bu halda Komitə verilən şikayətləri  qəbuledilməz elan edilməyəcək. </a:t>
            </a:r>
          </a:p>
          <a:p>
            <a:pPr algn="just"/>
            <a:r>
              <a:rPr lang="az-Latn-AZ" sz="1500" i="1" dirty="0">
                <a:latin typeface="Times" pitchFamily="2" charset="0"/>
              </a:rPr>
              <a:t>“Eyni işlə” bağlı </a:t>
            </a:r>
            <a:r>
              <a:rPr lang="az-Latn-AZ" sz="1500" dirty="0">
                <a:latin typeface="Times" pitchFamily="2" charset="0"/>
              </a:rPr>
              <a:t>- Komitə bunu eyni şəxs, eyni faktlar və eyni maddi hüquqlarla əlaqəli olaraq şikayəti başa düşür. Amma əgər Pakt daha geniş bir müdafiə mexanizmi təmin edirsə, o zaman şəxs həmin şikayəti Komitəyə təqdim edilə bilər. Bundan əlavə, digər beynəlxalq mexanizmlər tərəfindən prosessual əsaslarla rədd edilən şikayətlər əsaslı şəkildə araşdırılmış hesab edilmədiyindən eyni faktlar əsasında Komitəyə şikayət vermək olar. </a:t>
            </a:r>
          </a:p>
          <a:p>
            <a:pPr marL="0" indent="0">
              <a:buNone/>
            </a:pPr>
            <a:endParaRPr lang="az-Latn-AZ" sz="1500" dirty="0">
              <a:latin typeface="Times" pitchFamily="2" charset="0"/>
            </a:endParaRPr>
          </a:p>
          <a:p>
            <a:endParaRPr lang="az-Latn-AZ" sz="1500" dirty="0">
              <a:latin typeface="Times" pitchFamily="2" charset="0"/>
            </a:endParaRPr>
          </a:p>
        </p:txBody>
      </p:sp>
    </p:spTree>
    <p:extLst>
      <p:ext uri="{BB962C8B-B14F-4D97-AF65-F5344CB8AC3E}">
        <p14:creationId xmlns:p14="http://schemas.microsoft.com/office/powerpoint/2010/main" val="1944614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DA147C01-D3BF-B544-B2C3-9241D61F53A4}"/>
              </a:ext>
            </a:extLst>
          </p:cNvPr>
          <p:cNvSpPr>
            <a:spLocks noGrp="1"/>
          </p:cNvSpPr>
          <p:nvPr>
            <p:ph idx="1"/>
          </p:nvPr>
        </p:nvSpPr>
        <p:spPr>
          <a:xfrm>
            <a:off x="1367624" y="2490436"/>
            <a:ext cx="9708995" cy="4046288"/>
          </a:xfrm>
        </p:spPr>
        <p:txBody>
          <a:bodyPr anchor="ctr">
            <a:normAutofit/>
          </a:bodyPr>
          <a:lstStyle/>
          <a:p>
            <a:pPr algn="just"/>
            <a:r>
              <a:rPr lang="az-Latn-AZ" sz="1900" b="1" dirty="0">
                <a:latin typeface="Times" pitchFamily="2" charset="0"/>
              </a:rPr>
              <a:t>Qərar: </a:t>
            </a:r>
            <a:r>
              <a:rPr lang="az-Latn-AZ" sz="1900" dirty="0">
                <a:latin typeface="Times" pitchFamily="2" charset="0"/>
              </a:rPr>
              <a:t>Komitə işlə bağlı pozunutu aşkar etdikdə, bu pozuntunu aradan qaldırmasını tələb edir. Tövsiyə olunan vasitə, təzminat, qanunvericiliyin ləğvi və ya dəyişdirilməsi və / və ya tutulmuş şəxsin sərbəst buraxılması kimi xüsusi məzmunda ola bilər. Bundan sonra iş Komitənin Qərarın İcrasının İzlənməsi üzrə Xüsusi Məruzəçisi tərəfindən qəbul edilir və işin qənaətbəxş bir həllinə çatmaq üçün tərəflərlə əlaqə qurur.</a:t>
            </a:r>
          </a:p>
          <a:p>
            <a:pPr algn="just"/>
            <a:r>
              <a:rPr lang="az-Latn-AZ" sz="1900" dirty="0">
                <a:latin typeface="Times" pitchFamily="2" charset="0"/>
              </a:rPr>
              <a:t>Şikayət mexanizmi və Komitə haqqında daha ətraflı məlumat üçün baxa bilərsiz:  </a:t>
            </a:r>
            <a:r>
              <a:rPr lang="az-Latn-AZ" sz="1900" u="sng" dirty="0">
                <a:latin typeface="Times" pitchFamily="2" charset="0"/>
                <a:hlinkClick r:id="rId2"/>
              </a:rPr>
              <a:t>https://www.ohchr.org/Documents/Publications/FactSheet15rev.1en.pdf</a:t>
            </a:r>
            <a:r>
              <a:rPr lang="az-Latn-AZ" sz="1900" dirty="0">
                <a:latin typeface="Times" pitchFamily="2" charset="0"/>
              </a:rPr>
              <a:t> </a:t>
            </a:r>
          </a:p>
          <a:p>
            <a:endParaRPr lang="az-Latn-AZ" sz="1900" dirty="0">
              <a:latin typeface="Times" pitchFamily="2" charset="0"/>
            </a:endParaRPr>
          </a:p>
        </p:txBody>
      </p:sp>
    </p:spTree>
    <p:extLst>
      <p:ext uri="{BB962C8B-B14F-4D97-AF65-F5344CB8AC3E}">
        <p14:creationId xmlns:p14="http://schemas.microsoft.com/office/powerpoint/2010/main" val="1161353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57E4A2B-10BB-F84B-ABBF-65029B32AE91}"/>
              </a:ext>
            </a:extLst>
          </p:cNvPr>
          <p:cNvSpPr>
            <a:spLocks noGrp="1"/>
          </p:cNvSpPr>
          <p:nvPr>
            <p:ph type="title"/>
          </p:nvPr>
        </p:nvSpPr>
        <p:spPr>
          <a:xfrm>
            <a:off x="958506" y="800392"/>
            <a:ext cx="10264697" cy="1212102"/>
          </a:xfrm>
        </p:spPr>
        <p:txBody>
          <a:bodyPr>
            <a:normAutofit/>
          </a:bodyPr>
          <a:lstStyle/>
          <a:p>
            <a:r>
              <a:rPr lang="az-Latn-AZ" sz="3400" b="1">
                <a:solidFill>
                  <a:srgbClr val="FFFFFF"/>
                </a:solidFill>
                <a:latin typeface="Times" pitchFamily="2" charset="0"/>
              </a:rPr>
              <a:t>İşgəncə və Digər Qəddar, Qeyri-insani və ya Ləyaqəti Alçaldan Rəftar və Cəza Növlərinə Qarşı Konvensiya</a:t>
            </a:r>
            <a:endParaRPr lang="az-Latn-AZ" sz="3400">
              <a:solidFill>
                <a:srgbClr val="FFFFFF"/>
              </a:solidFill>
              <a:latin typeface="Times" pitchFamily="2" charset="0"/>
            </a:endParaRPr>
          </a:p>
        </p:txBody>
      </p:sp>
      <p:sp>
        <p:nvSpPr>
          <p:cNvPr id="3" name="Content Placeholder 2">
            <a:extLst>
              <a:ext uri="{FF2B5EF4-FFF2-40B4-BE49-F238E27FC236}">
                <a16:creationId xmlns:a16="http://schemas.microsoft.com/office/drawing/2014/main" id="{1E0C38C5-05B7-AA42-A765-39C52787FC12}"/>
              </a:ext>
            </a:extLst>
          </p:cNvPr>
          <p:cNvSpPr>
            <a:spLocks noGrp="1"/>
          </p:cNvSpPr>
          <p:nvPr>
            <p:ph idx="1"/>
          </p:nvPr>
        </p:nvSpPr>
        <p:spPr>
          <a:xfrm>
            <a:off x="1367624" y="2490436"/>
            <a:ext cx="9708995" cy="4367564"/>
          </a:xfrm>
        </p:spPr>
        <p:txBody>
          <a:bodyPr anchor="ctr">
            <a:noAutofit/>
          </a:bodyPr>
          <a:lstStyle/>
          <a:p>
            <a:pPr algn="just"/>
            <a:r>
              <a:rPr lang="az-Latn-AZ" sz="1900" b="1" dirty="0">
                <a:latin typeface="Times" pitchFamily="2" charset="0"/>
              </a:rPr>
              <a:t>Konvensiya</a:t>
            </a:r>
            <a:r>
              <a:rPr lang="az-Latn-AZ" sz="1900" dirty="0">
                <a:latin typeface="Times" pitchFamily="2" charset="0"/>
              </a:rPr>
              <a:t> 10 dekabr 1984-cü ildə qəbul edilib. Konvensiya, adından da göründüyü kimi, işgəncə və qəddar, qeyri-insani və ya ləyaqəti alçaldan rəftar və cəzanı qadağan edir. Bundan başqa, bu konvensiya ona tərəf olan dövlətlərdən tələb edir ki, əgər bir şəxsin (məsələn həbs edilmiş x ölkəsinin vətəndaşı) göndəriləcəyi ölkədə ona qarşı işgəncə, digər qəddar və qeyri-insani və ya ləyaqəti alçaldacaq rəftar ediləcəyi ilə bağlı əsaslı şübhə varsa, o zaman həmin şəxsi göndərilməsin qarşısını alır. Dövlətlərin əsas öhdəçilikləri Konvensiyanın 1-16-cı maddələrində əks olunub və şikayət mexanizmi isə </a:t>
            </a:r>
            <a:r>
              <a:rPr lang="az-Latn-AZ" sz="1900" i="1" dirty="0">
                <a:latin typeface="Times" pitchFamily="2" charset="0"/>
              </a:rPr>
              <a:t>22-ci maddədə</a:t>
            </a:r>
            <a:r>
              <a:rPr lang="az-Latn-AZ" sz="1900" dirty="0">
                <a:latin typeface="Times" pitchFamily="2" charset="0"/>
              </a:rPr>
              <a:t> öz əksini tapıb. Dövlətlər həmin maddənin tərəfi olmaq üçün bəyanat verməlidirlər. Bu maddəni tanıyan dövlətə olan istənilən fərd işgəncə halı ilə bağlı İşgəncələrə qarşı Komitəyə şikayət ünvanlaya bilər. Komitə 10 nəfərdən ibarət tərkibdə işləyir və ildə 2 dəfə görüşməklə şikayətləri qəbul edir. </a:t>
            </a:r>
          </a:p>
          <a:p>
            <a:r>
              <a:rPr lang="az-Latn-AZ" sz="1900" dirty="0">
                <a:latin typeface="Times" pitchFamily="2" charset="0"/>
              </a:rPr>
              <a:t>Konvensiya üçün bax - </a:t>
            </a:r>
            <a:r>
              <a:rPr lang="az-Latn-AZ" sz="1900" dirty="0">
                <a:latin typeface="Times" pitchFamily="2" charset="0"/>
                <a:hlinkClick r:id="rId2"/>
              </a:rPr>
              <a:t>https://www.ohchr.org/EN/ProfessionalInterest/Pages/CAT.aspx</a:t>
            </a:r>
            <a:r>
              <a:rPr lang="az-Latn-AZ" sz="1900" dirty="0">
                <a:latin typeface="Times" pitchFamily="2" charset="0"/>
              </a:rPr>
              <a:t> </a:t>
            </a:r>
            <a:r>
              <a:rPr lang="az-Latn-AZ" sz="1900" i="1" dirty="0">
                <a:latin typeface="Times" pitchFamily="2" charset="0"/>
              </a:rPr>
              <a:t>əlavə olaraq 22-ci maddəyə bax </a:t>
            </a:r>
          </a:p>
          <a:p>
            <a:r>
              <a:rPr lang="az-Latn-AZ" sz="1900" dirty="0">
                <a:latin typeface="Times" pitchFamily="2" charset="0"/>
              </a:rPr>
              <a:t>Preventiv tədbirlərlə bağlı Fakultativ Protokol bax - </a:t>
            </a:r>
            <a:r>
              <a:rPr lang="az-Latn-AZ" sz="1900" dirty="0">
                <a:latin typeface="Times" pitchFamily="2" charset="0"/>
                <a:hlinkClick r:id="rId3"/>
              </a:rPr>
              <a:t>https://www.ohchr.org/EN/ProfessionalInterest/Pages/OPCAT.aspx</a:t>
            </a:r>
            <a:r>
              <a:rPr lang="az-Latn-AZ" sz="1900" dirty="0">
                <a:latin typeface="Times" pitchFamily="2" charset="0"/>
              </a:rPr>
              <a:t> </a:t>
            </a:r>
          </a:p>
        </p:txBody>
      </p:sp>
    </p:spTree>
    <p:extLst>
      <p:ext uri="{BB962C8B-B14F-4D97-AF65-F5344CB8AC3E}">
        <p14:creationId xmlns:p14="http://schemas.microsoft.com/office/powerpoint/2010/main" val="1888520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8144ED9-8675-3140-8D87-E04DEFD35704}"/>
              </a:ext>
            </a:extLst>
          </p:cNvPr>
          <p:cNvSpPr>
            <a:spLocks noGrp="1"/>
          </p:cNvSpPr>
          <p:nvPr>
            <p:ph type="title"/>
          </p:nvPr>
        </p:nvSpPr>
        <p:spPr>
          <a:xfrm>
            <a:off x="958506" y="800392"/>
            <a:ext cx="10264697" cy="1212102"/>
          </a:xfrm>
        </p:spPr>
        <p:txBody>
          <a:bodyPr>
            <a:normAutofit/>
          </a:bodyPr>
          <a:lstStyle/>
          <a:p>
            <a:r>
              <a:rPr lang="az-Latn-AZ" sz="4000" b="1">
                <a:solidFill>
                  <a:srgbClr val="FFFFFF"/>
                </a:solidFill>
                <a:latin typeface="Times" pitchFamily="2" charset="0"/>
              </a:rPr>
              <a:t>Fərdi şikayət proseduru</a:t>
            </a:r>
            <a:br>
              <a:rPr lang="az-Latn-AZ" sz="4000" b="1">
                <a:solidFill>
                  <a:srgbClr val="FFFFFF"/>
                </a:solidFill>
                <a:latin typeface="Times" pitchFamily="2" charset="0"/>
              </a:rPr>
            </a:br>
            <a:endParaRPr lang="en-US" sz="4000">
              <a:solidFill>
                <a:srgbClr val="FFFFFF"/>
              </a:solidFill>
              <a:latin typeface="Times" pitchFamily="2" charset="0"/>
            </a:endParaRPr>
          </a:p>
        </p:txBody>
      </p:sp>
      <p:sp>
        <p:nvSpPr>
          <p:cNvPr id="3" name="Content Placeholder 2">
            <a:extLst>
              <a:ext uri="{FF2B5EF4-FFF2-40B4-BE49-F238E27FC236}">
                <a16:creationId xmlns:a16="http://schemas.microsoft.com/office/drawing/2014/main" id="{516D7D66-B8DB-D540-95A5-A38C5CD44E8B}"/>
              </a:ext>
            </a:extLst>
          </p:cNvPr>
          <p:cNvSpPr>
            <a:spLocks noGrp="1"/>
          </p:cNvSpPr>
          <p:nvPr>
            <p:ph idx="1"/>
          </p:nvPr>
        </p:nvSpPr>
        <p:spPr>
          <a:xfrm>
            <a:off x="1367624" y="2490436"/>
            <a:ext cx="9708995" cy="3567173"/>
          </a:xfrm>
        </p:spPr>
        <p:txBody>
          <a:bodyPr anchor="ctr">
            <a:normAutofit/>
          </a:bodyPr>
          <a:lstStyle/>
          <a:p>
            <a:pPr algn="just"/>
            <a:r>
              <a:rPr lang="az-Latn-AZ" sz="1900" i="1" dirty="0">
                <a:latin typeface="Times" pitchFamily="2" charset="0"/>
              </a:rPr>
              <a:t>Şikayət nəzərdən keçirilərkən, Komitə işin qəbuledilən olub olmamasını müəyyənləşdirir və aşağıdakı məsələlərə baxır:</a:t>
            </a:r>
          </a:p>
          <a:p>
            <a:pPr algn="just"/>
            <a:r>
              <a:rPr lang="az-Latn-AZ" sz="1900" dirty="0">
                <a:latin typeface="Times" pitchFamily="2" charset="0"/>
              </a:rPr>
              <a:t>Qəbuledilənliyə baxarkən, şikayətin ölkədaxili mexanizmini tükəndirməyinə, şikayətin başqa bir beynəlxalq araşdırma mexanizmi tərəfindən araşdırılmasına və ya əvvəllər bu işlə bağlı hər hansısa qərarın olmasına baxır. Əgər belə hallar varsa, şikayəti qəbuledilməz elan edir (bax - Maddə 22, bənd 4 (a)). </a:t>
            </a:r>
          </a:p>
          <a:p>
            <a:pPr algn="just"/>
            <a:r>
              <a:rPr lang="az-Latn-AZ" sz="1900" dirty="0">
                <a:latin typeface="Times" pitchFamily="2" charset="0"/>
              </a:rPr>
              <a:t>Bundan əlavə, prosedur qaydalarında əsasən, daxili hüquq müdafiə vasitələrinin tükənməsindən bəri keçən müddət, Komitə və ya iştirakçı Dövlət tərəfindən şikayətə baxılmasını çətinləşdirəcək qədər əsassız olaraq uzadılıbsa, şikayət qəbuledilməz kimi rədd edilə bilər. </a:t>
            </a:r>
          </a:p>
        </p:txBody>
      </p:sp>
    </p:spTree>
    <p:extLst>
      <p:ext uri="{BB962C8B-B14F-4D97-AF65-F5344CB8AC3E}">
        <p14:creationId xmlns:p14="http://schemas.microsoft.com/office/powerpoint/2010/main" val="2922586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76F42C12-9451-C647-A393-00F9ED057FD0}"/>
              </a:ext>
            </a:extLst>
          </p:cNvPr>
          <p:cNvSpPr>
            <a:spLocks noGrp="1"/>
          </p:cNvSpPr>
          <p:nvPr>
            <p:ph idx="1"/>
          </p:nvPr>
        </p:nvSpPr>
        <p:spPr>
          <a:xfrm>
            <a:off x="1529032" y="2177172"/>
            <a:ext cx="9547587" cy="4680828"/>
          </a:xfrm>
        </p:spPr>
        <p:txBody>
          <a:bodyPr anchor="ctr">
            <a:normAutofit/>
          </a:bodyPr>
          <a:lstStyle/>
          <a:p>
            <a:pPr algn="just"/>
            <a:r>
              <a:rPr lang="az-Latn-AZ" sz="1900" b="1" dirty="0">
                <a:latin typeface="Times" pitchFamily="2" charset="0"/>
              </a:rPr>
              <a:t>Qərar: </a:t>
            </a:r>
            <a:r>
              <a:rPr lang="az-Latn-AZ" sz="1900" dirty="0">
                <a:latin typeface="Times" pitchFamily="2" charset="0"/>
              </a:rPr>
              <a:t>Qəbuledilənliklə bağlı qərar verdikdən sonra Komitə mahiyyət üzrə işə baxır. Altı ay müddətində dövlət iddial olunan pozuntu ilə bağlı Komitəyə izahat  verməli və ya vəziyyəti düzəltməklə bağlı gördüyü tədbirlərlə bağlı </a:t>
            </a:r>
            <a:r>
              <a:rPr lang="az-Latn-AZ" sz="1900" b="1" dirty="0">
                <a:latin typeface="Times" pitchFamily="2" charset="0"/>
              </a:rPr>
              <a:t>bəyənat</a:t>
            </a:r>
            <a:r>
              <a:rPr lang="az-Latn-AZ" sz="1900" dirty="0">
                <a:latin typeface="Times" pitchFamily="2" charset="0"/>
              </a:rPr>
              <a:t> təqdim etməlidir. Ərizəçi kommunikasiyada öz müşahidələrini və ya əlavə məlumatlar göndərə bilər. Bundan başqa, əgər Komitə məqbul hesab edərsə ərizəçi və ya onun nümayəndəsi Komitənin iclasında qapalı iclasına dəvət oluna və ondan işlə bağlı izahat alına bilər. </a:t>
            </a:r>
          </a:p>
          <a:p>
            <a:pPr algn="just"/>
            <a:r>
              <a:rPr lang="az-Latn-AZ" sz="1900" b="1" dirty="0">
                <a:latin typeface="Times" pitchFamily="2" charset="0"/>
              </a:rPr>
              <a:t>Fərdi tədbirlər:</a:t>
            </a:r>
            <a:r>
              <a:rPr lang="az-Latn-AZ" sz="1900" dirty="0">
                <a:latin typeface="Times" pitchFamily="2" charset="0"/>
              </a:rPr>
              <a:t> Qəbuledilənlik və ya mahiyyət üzrə qərar qəbul etməzdən öncə belə, Komitə şikatəyə əsaslanaraq, dövlətdən idda olunan pozuntunun qurbanının bərpaolunmaz zərər görməsinin qarşısını almağı tələb edə bilər. Bu tələb Komitənin yekun qərar qəbuluna təsir etmir.</a:t>
            </a:r>
            <a:endParaRPr lang="en-US" sz="1900" dirty="0"/>
          </a:p>
          <a:p>
            <a:r>
              <a:rPr lang="az-Latn-AZ" sz="1900" dirty="0">
                <a:latin typeface="Times" pitchFamily="2" charset="0"/>
              </a:rPr>
              <a:t>Şikayət mexanizmi və Komitə haqqında daha ətraflı məlumat üçün baxa bilərsiz: </a:t>
            </a:r>
            <a:r>
              <a:rPr lang="az-Latn-AZ" sz="1900" u="sng" dirty="0">
                <a:latin typeface="Times" pitchFamily="2" charset="0"/>
                <a:hlinkClick r:id="rId2"/>
              </a:rPr>
              <a:t>https://www.ohchr.org/Documents/Publications/FactSheet17en.pdf</a:t>
            </a:r>
            <a:r>
              <a:rPr lang="az-Latn-AZ" sz="1900" dirty="0">
                <a:latin typeface="Times" pitchFamily="2" charset="0"/>
              </a:rPr>
              <a:t> </a:t>
            </a:r>
          </a:p>
          <a:p>
            <a:endParaRPr lang="az-Latn-AZ" sz="1900" dirty="0">
              <a:latin typeface="Times" pitchFamily="2" charset="0"/>
            </a:endParaRPr>
          </a:p>
          <a:p>
            <a:endParaRPr lang="az-Latn-AZ" sz="1900" dirty="0">
              <a:latin typeface="Times" pitchFamily="2" charset="0"/>
            </a:endParaRPr>
          </a:p>
        </p:txBody>
      </p:sp>
    </p:spTree>
    <p:extLst>
      <p:ext uri="{BB962C8B-B14F-4D97-AF65-F5344CB8AC3E}">
        <p14:creationId xmlns:p14="http://schemas.microsoft.com/office/powerpoint/2010/main" val="1571405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4673</Words>
  <Application>Microsoft Macintosh PowerPoint</Application>
  <PresentationFormat>Widescreen</PresentationFormat>
  <Paragraphs>179</Paragraphs>
  <Slides>31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vt:lpstr>
      <vt:lpstr>Office Theme</vt:lpstr>
      <vt:lpstr>  BMT-nin insan hüquqları müqavilələri üzrə yaradılmış orqanlarına fərdi şikayət hüquq   </vt:lpstr>
      <vt:lpstr>BMT-nin 9 əsas insan hüquqları müqaviləsi hansılardır? </vt:lpstr>
      <vt:lpstr>PowerPoint Presentation</vt:lpstr>
      <vt:lpstr>BMT-nin insan hüquq və azadlıqları ilə bağlı konvensiyaları çərçivəsində fərdlərin şikayətlərinə baxılması qaydası </vt:lpstr>
      <vt:lpstr>Fərdi şikayət proseduru </vt:lpstr>
      <vt:lpstr>PowerPoint Presentation</vt:lpstr>
      <vt:lpstr>İşgəncə və Digər Qəddar, Qeyri-insani və ya Ləyaqəti Alçaldan Rəftar və Cəza Növlərinə Qarşı Konvensiya</vt:lpstr>
      <vt:lpstr>Fərdi şikayət proseduru </vt:lpstr>
      <vt:lpstr>PowerPoint Presentation</vt:lpstr>
      <vt:lpstr>Qadına Qarşı Hər cür Ayrıseçkiliyin ləğvi haqqında Konvensiya </vt:lpstr>
      <vt:lpstr>Fərdi şikayət proseduru </vt:lpstr>
      <vt:lpstr>PowerPoint Presentation</vt:lpstr>
      <vt:lpstr>Əlilliyi olan Şəxslərin Hüquqlarına dair Konvensiya</vt:lpstr>
      <vt:lpstr>İrqi Ayrı-seçkiliyin Bütün Formalarının Ləğvi haqqında Beynəlxalq Konvensiya</vt:lpstr>
      <vt:lpstr>PowerPoint Presentation</vt:lpstr>
      <vt:lpstr>Bütün Şəxslərin Məcburi İtmələrdən (Zorakı Yoxaçıxma) Müdafiəsi haqqında Konvensiya</vt:lpstr>
      <vt:lpstr>PowerPoint Presentation</vt:lpstr>
      <vt:lpstr>PowerPoint Presentation</vt:lpstr>
      <vt:lpstr>PowerPoint Presentation</vt:lpstr>
      <vt:lpstr>PowerPoint Presentation</vt:lpstr>
      <vt:lpstr>PowerPoint Presentation</vt:lpstr>
      <vt:lpstr>Xüsusi Məruzəçilər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BMT-nin insan hüquqları müqavilələri üzrə yaradılmış orqanlarına fərdi şikayət hüquq   </dc:title>
  <dc:creator>Office365</dc:creator>
  <cp:lastModifiedBy>Office365</cp:lastModifiedBy>
  <cp:revision>17</cp:revision>
  <dcterms:created xsi:type="dcterms:W3CDTF">2021-06-23T10:02:08Z</dcterms:created>
  <dcterms:modified xsi:type="dcterms:W3CDTF">2022-05-11T10:31:41Z</dcterms:modified>
</cp:coreProperties>
</file>