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15"/>
  </p:notesMasterIdLst>
  <p:sldIdLst>
    <p:sldId id="256" r:id="rId2"/>
    <p:sldId id="257" r:id="rId3"/>
    <p:sldId id="258" r:id="rId4"/>
    <p:sldId id="259" r:id="rId5"/>
    <p:sldId id="260" r:id="rId6"/>
    <p:sldId id="261" r:id="rId7"/>
    <p:sldId id="264" r:id="rId8"/>
    <p:sldId id="265" r:id="rId9"/>
    <p:sldId id="267" r:id="rId10"/>
    <p:sldId id="268" r:id="rId11"/>
    <p:sldId id="262" r:id="rId12"/>
    <p:sldId id="263"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19"/>
  </p:normalViewPr>
  <p:slideViewPr>
    <p:cSldViewPr snapToGrid="0" snapToObjects="1">
      <p:cViewPr varScale="1">
        <p:scale>
          <a:sx n="120" d="100"/>
          <a:sy n="120" d="100"/>
        </p:scale>
        <p:origin x="25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6590B4-B8C2-9142-AD80-AA2AE444B5FD}" type="datetimeFigureOut">
              <a:rPr lang="en-US" smtClean="0"/>
              <a:t>5/6/23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E38A9D-BEDD-E447-A960-3C446DAE4646}" type="slidenum">
              <a:rPr lang="en-US" smtClean="0"/>
              <a:t>‹#›</a:t>
            </a:fld>
            <a:endParaRPr lang="en-US"/>
          </a:p>
        </p:txBody>
      </p:sp>
    </p:spTree>
    <p:extLst>
      <p:ext uri="{BB962C8B-B14F-4D97-AF65-F5344CB8AC3E}">
        <p14:creationId xmlns:p14="http://schemas.microsoft.com/office/powerpoint/2010/main" val="3850026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E38A9D-BEDD-E447-A960-3C446DAE4646}" type="slidenum">
              <a:rPr lang="en-US" smtClean="0"/>
              <a:t>5</a:t>
            </a:fld>
            <a:endParaRPr lang="en-US"/>
          </a:p>
        </p:txBody>
      </p:sp>
    </p:spTree>
    <p:extLst>
      <p:ext uri="{BB962C8B-B14F-4D97-AF65-F5344CB8AC3E}">
        <p14:creationId xmlns:p14="http://schemas.microsoft.com/office/powerpoint/2010/main" val="7858940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DF11D3-9A4F-C84B-B244-541F31CF0F34}" type="datetimeFigureOut">
              <a:rPr lang="en-US" smtClean="0"/>
              <a:t>5/6/23</a:t>
            </a:fld>
            <a:endParaRPr lang="en-US"/>
          </a:p>
        </p:txBody>
      </p:sp>
      <p:sp>
        <p:nvSpPr>
          <p:cNvPr id="5" name="Footer Placeholder 4"/>
          <p:cNvSpPr>
            <a:spLocks noGrp="1"/>
          </p:cNvSpPr>
          <p:nvPr>
            <p:ph type="ftr" sz="quarter" idx="11"/>
          </p:nvPr>
        </p:nvSpPr>
        <p:spPr>
          <a:xfrm>
            <a:off x="1127124" y="329307"/>
            <a:ext cx="5943668" cy="309201"/>
          </a:xfrm>
        </p:spPr>
        <p:txBody>
          <a:bodyPr/>
          <a:lstStyle/>
          <a:p>
            <a:endParaRPr lang="en-US"/>
          </a:p>
        </p:txBody>
      </p:sp>
      <p:sp>
        <p:nvSpPr>
          <p:cNvPr id="6" name="Slide Number Placeholder 5"/>
          <p:cNvSpPr>
            <a:spLocks noGrp="1"/>
          </p:cNvSpPr>
          <p:nvPr>
            <p:ph type="sldNum" sz="quarter" idx="12"/>
          </p:nvPr>
        </p:nvSpPr>
        <p:spPr>
          <a:xfrm>
            <a:off x="9924392" y="134930"/>
            <a:ext cx="811019" cy="503578"/>
          </a:xfrm>
        </p:spPr>
        <p:txBody>
          <a:bodyPr/>
          <a:lstStyle/>
          <a:p>
            <a:fld id="{934D56CF-EE82-0443-AE22-E145AD70A1A4}"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547953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DF11D3-9A4F-C84B-B244-541F31CF0F34}" type="datetimeFigureOut">
              <a:rPr lang="en-US" smtClean="0"/>
              <a:t>5/6/23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D56CF-EE82-0443-AE22-E145AD70A1A4}"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351084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DF11D3-9A4F-C84B-B244-541F31CF0F34}" type="datetimeFigureOut">
              <a:rPr lang="en-US" smtClean="0"/>
              <a:t>5/6/23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D56CF-EE82-0443-AE22-E145AD70A1A4}" type="slidenum">
              <a:rPr lang="en-US" smtClean="0"/>
              <a:t>‹#›</a:t>
            </a:fld>
            <a:endParaRPr 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2999716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3DF11D3-9A4F-C84B-B244-541F31CF0F34}" type="datetimeFigureOut">
              <a:rPr lang="en-US" smtClean="0"/>
              <a:t>5/6/23</a:t>
            </a:fld>
            <a:endParaRPr lang="en-US"/>
          </a:p>
        </p:txBody>
      </p:sp>
      <p:sp>
        <p:nvSpPr>
          <p:cNvPr id="5" name="Footer Placeholder 4"/>
          <p:cNvSpPr>
            <a:spLocks noGrp="1"/>
          </p:cNvSpPr>
          <p:nvPr>
            <p:ph type="ftr" sz="quarter" idx="11"/>
          </p:nvPr>
        </p:nvSpPr>
        <p:spPr/>
        <p:txBody>
          <a:bodyPr/>
          <a:lstStyle>
            <a:lvl1pPr>
              <a:defRPr sz="1200"/>
            </a:lvl1pPr>
          </a:lstStyle>
          <a:p>
            <a:endParaRPr lang="en-US"/>
          </a:p>
        </p:txBody>
      </p:sp>
      <p:sp>
        <p:nvSpPr>
          <p:cNvPr id="6" name="Slide Number Placeholder 5"/>
          <p:cNvSpPr>
            <a:spLocks noGrp="1"/>
          </p:cNvSpPr>
          <p:nvPr>
            <p:ph type="sldNum" sz="quarter" idx="12"/>
          </p:nvPr>
        </p:nvSpPr>
        <p:spPr/>
        <p:txBody>
          <a:bodyPr/>
          <a:lstStyle/>
          <a:p>
            <a:fld id="{934D56CF-EE82-0443-AE22-E145AD70A1A4}" type="slidenum">
              <a:rPr lang="en-US" smtClean="0"/>
              <a:t>‹#›</a:t>
            </a:fld>
            <a:endParaRPr 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1154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DF11D3-9A4F-C84B-B244-541F31CF0F34}" type="datetimeFigureOut">
              <a:rPr lang="en-US" smtClean="0"/>
              <a:t>5/6/23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D56CF-EE82-0443-AE22-E145AD70A1A4}"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52735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DF11D3-9A4F-C84B-B244-541F31CF0F34}" type="datetimeFigureOut">
              <a:rPr lang="en-US" smtClean="0"/>
              <a:t>5/6/23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4D56CF-EE82-0443-AE22-E145AD70A1A4}"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52451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DF11D3-9A4F-C84B-B244-541F31CF0F34}" type="datetimeFigureOut">
              <a:rPr lang="en-US" smtClean="0"/>
              <a:t>5/6/23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4D56CF-EE82-0443-AE22-E145AD70A1A4}" type="slidenum">
              <a:rPr lang="en-US" smtClean="0"/>
              <a:t>‹#›</a:t>
            </a:fld>
            <a:endParaRPr 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204161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DF11D3-9A4F-C84B-B244-541F31CF0F34}" type="datetimeFigureOut">
              <a:rPr lang="en-US" smtClean="0"/>
              <a:t>5/6/23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4D56CF-EE82-0443-AE22-E145AD70A1A4}" type="slidenum">
              <a:rPr lang="en-US" smtClean="0"/>
              <a:t>‹#›</a:t>
            </a:fld>
            <a:endParaRPr 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6864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F11D3-9A4F-C84B-B244-541F31CF0F34}" type="datetimeFigureOut">
              <a:rPr lang="en-US" smtClean="0"/>
              <a:t>5/6/23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4D56CF-EE82-0443-AE22-E145AD70A1A4}" type="slidenum">
              <a:rPr lang="en-US" smtClean="0"/>
              <a:t>‹#›</a:t>
            </a:fld>
            <a:endParaRPr lang="en-US"/>
          </a:p>
        </p:txBody>
      </p:sp>
    </p:spTree>
    <p:extLst>
      <p:ext uri="{BB962C8B-B14F-4D97-AF65-F5344CB8AC3E}">
        <p14:creationId xmlns:p14="http://schemas.microsoft.com/office/powerpoint/2010/main" val="2976712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DF11D3-9A4F-C84B-B244-541F31CF0F34}" type="datetimeFigureOut">
              <a:rPr lang="en-US" smtClean="0"/>
              <a:t>5/6/23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4D56CF-EE82-0443-AE22-E145AD70A1A4}"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67431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3DF11D3-9A4F-C84B-B244-541F31CF0F34}" type="datetimeFigureOut">
              <a:rPr lang="en-US" smtClean="0"/>
              <a:t>5/6/23</a:t>
            </a:fld>
            <a:endParaRPr lang="en-US"/>
          </a:p>
        </p:txBody>
      </p:sp>
      <p:sp>
        <p:nvSpPr>
          <p:cNvPr id="6" name="Footer Placeholder 5"/>
          <p:cNvSpPr>
            <a:spLocks noGrp="1"/>
          </p:cNvSpPr>
          <p:nvPr>
            <p:ph type="ftr" sz="quarter" idx="11"/>
          </p:nvPr>
        </p:nvSpPr>
        <p:spPr>
          <a:xfrm>
            <a:off x="1125300" y="318640"/>
            <a:ext cx="4877818" cy="320931"/>
          </a:xfrm>
        </p:spPr>
        <p:txBody>
          <a:bodyPr/>
          <a:lstStyle/>
          <a:p>
            <a:endParaRPr lang="en-US"/>
          </a:p>
        </p:txBody>
      </p:sp>
      <p:sp>
        <p:nvSpPr>
          <p:cNvPr id="7" name="Slide Number Placeholder 6"/>
          <p:cNvSpPr>
            <a:spLocks noGrp="1"/>
          </p:cNvSpPr>
          <p:nvPr>
            <p:ph type="sldNum" sz="quarter" idx="12"/>
          </p:nvPr>
        </p:nvSpPr>
        <p:spPr>
          <a:xfrm>
            <a:off x="6176794" y="137408"/>
            <a:ext cx="811019" cy="503578"/>
          </a:xfrm>
        </p:spPr>
        <p:txBody>
          <a:bodyPr/>
          <a:lstStyle/>
          <a:p>
            <a:fld id="{934D56CF-EE82-0443-AE22-E145AD70A1A4}" type="slidenum">
              <a:rPr lang="en-US" smtClean="0"/>
              <a:t>‹#›</a:t>
            </a:fld>
            <a:endParaRPr 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3547031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3DF11D3-9A4F-C84B-B244-541F31CF0F34}" type="datetimeFigureOut">
              <a:rPr lang="en-US" smtClean="0"/>
              <a:t>5/6/23</a:t>
            </a:fld>
            <a:endParaRPr 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934D56CF-EE82-0443-AE22-E145AD70A1A4}" type="slidenum">
              <a:rPr lang="en-US" smtClean="0"/>
              <a:t>‹#›</a:t>
            </a:fld>
            <a:endParaRPr lang="en-US"/>
          </a:p>
        </p:txBody>
      </p:sp>
    </p:spTree>
    <p:extLst>
      <p:ext uri="{BB962C8B-B14F-4D97-AF65-F5344CB8AC3E}">
        <p14:creationId xmlns:p14="http://schemas.microsoft.com/office/powerpoint/2010/main" val="363207816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1" name="Rectangle 10">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180" y="638508"/>
            <a:ext cx="10905339" cy="4843439"/>
          </a:xfrm>
          <a:prstGeom prst="rect">
            <a:avLst/>
          </a:prstGeom>
          <a:gradFill rotWithShape="1">
            <a:gsLst>
              <a:gs pos="0">
                <a:sysClr val="windowText" lastClr="000000">
                  <a:lumMod val="85000"/>
                  <a:lumOff val="15000"/>
                </a:sysClr>
              </a:gs>
              <a:gs pos="100000">
                <a:sysClr val="windowText" lastClr="000000">
                  <a:lumMod val="95000"/>
                  <a:lumOff val="5000"/>
                </a:sysClr>
              </a:gs>
            </a:gsLst>
            <a:lin ang="5400000" scaled="0"/>
          </a:gradFill>
          <a:ln w="76200" cap="flat" cmpd="sng" algn="ctr">
            <a:noFill/>
            <a:prstDash val="solid"/>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txBody>
          <a:bodyPr rtlCol="0" anchor="ctr"/>
          <a:lstStyle/>
          <a:p>
            <a:pPr algn="ctr" defTabSz="914400"/>
            <a:endParaRPr lang="en-US" kern="0">
              <a:solidFill>
                <a:prstClr val="white"/>
              </a:solidFill>
              <a:latin typeface="Century Gothic" panose="020B0502020202020204"/>
            </a:endParaRPr>
          </a:p>
        </p:txBody>
      </p:sp>
      <p:sp>
        <p:nvSpPr>
          <p:cNvPr id="13" name="Rectangle 12">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053" y="865667"/>
            <a:ext cx="10451592" cy="4389120"/>
          </a:xfrm>
          <a:prstGeom prst="rect">
            <a:avLst/>
          </a:prstGeom>
          <a:gradFill rotWithShape="1">
            <a:gsLst>
              <a:gs pos="0">
                <a:srgbClr val="DADADA"/>
              </a:gs>
              <a:gs pos="100000">
                <a:srgbClr val="FFFFFE"/>
              </a:gs>
            </a:gsLst>
            <a:lin ang="16200000" scaled="0"/>
          </a:gradFill>
          <a:ln w="50800" cap="flat" cmpd="sng" algn="ctr">
            <a:solidFill>
              <a:srgbClr val="191919"/>
            </a:solidFill>
            <a:prstDash val="solid"/>
            <a:miter lim="800000"/>
          </a:ln>
          <a:effectLst>
            <a:innerShdw blurRad="63500" dist="88900" dir="14100000">
              <a:srgbClr val="000000">
                <a:alpha val="30000"/>
              </a:srgbClr>
            </a:innerShdw>
          </a:effectLst>
          <a:scene3d>
            <a:camera prst="orthographicFront"/>
            <a:lightRig rig="threePt" dir="t"/>
          </a:scene3d>
          <a:sp3d>
            <a:bevelT prst="relaxedInset"/>
          </a:sp3d>
        </p:spPr>
        <p:txBody>
          <a:bodyPr rtlCol="0" anchor="ctr"/>
          <a:lstStyle/>
          <a:p>
            <a:pPr algn="ctr" defTabSz="914400"/>
            <a:endParaRPr lang="en-US" kern="0">
              <a:solidFill>
                <a:prstClr val="white"/>
              </a:solidFill>
              <a:latin typeface="Century Gothic" panose="020B0502020202020204"/>
            </a:endParaRPr>
          </a:p>
        </p:txBody>
      </p:sp>
      <p:sp>
        <p:nvSpPr>
          <p:cNvPr id="15" name="Rectangle 14">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645" y="1030259"/>
            <a:ext cx="10122408" cy="4059936"/>
          </a:xfrm>
          <a:prstGeom prst="rect">
            <a:avLst/>
          </a:prstGeom>
          <a:solidFill>
            <a:srgbClr val="FFFFFE"/>
          </a:solidFill>
          <a:ln w="6350" cap="flat" cmpd="sng" algn="ctr">
            <a:solidFill>
              <a:srgbClr val="DCDCE0"/>
            </a:solidFill>
            <a:prstDash val="solid"/>
          </a:ln>
          <a:effectLst/>
        </p:spPr>
        <p:txBody>
          <a:bodyPr rtlCol="0" anchor="ctr"/>
          <a:lstStyle/>
          <a:p>
            <a:pPr algn="ctr" defTabSz="914400"/>
            <a:endParaRPr lang="en-US" kern="0">
              <a:solidFill>
                <a:prstClr val="white"/>
              </a:solidFill>
              <a:latin typeface="Century Gothic" panose="020B0502020202020204"/>
            </a:endParaRPr>
          </a:p>
        </p:txBody>
      </p:sp>
      <p:sp>
        <p:nvSpPr>
          <p:cNvPr id="2" name="Title 1">
            <a:extLst>
              <a:ext uri="{FF2B5EF4-FFF2-40B4-BE49-F238E27FC236}">
                <a16:creationId xmlns:a16="http://schemas.microsoft.com/office/drawing/2014/main" id="{8C20863D-09B7-AF43-A03B-6E105D3656D4}"/>
              </a:ext>
            </a:extLst>
          </p:cNvPr>
          <p:cNvSpPr>
            <a:spLocks noGrp="1"/>
          </p:cNvSpPr>
          <p:nvPr>
            <p:ph type="ctrTitle"/>
          </p:nvPr>
        </p:nvSpPr>
        <p:spPr>
          <a:xfrm>
            <a:off x="1546222" y="1584552"/>
            <a:ext cx="9099255" cy="2537251"/>
          </a:xfrm>
        </p:spPr>
        <p:txBody>
          <a:bodyPr anchor="ctr">
            <a:normAutofit/>
          </a:bodyPr>
          <a:lstStyle/>
          <a:p>
            <a:pPr algn="ctr"/>
            <a:r>
              <a:rPr lang="en-US" sz="8000" b="1" noProof="1">
                <a:solidFill>
                  <a:srgbClr val="454545"/>
                </a:solidFill>
                <a:latin typeface="Times New Roman" panose="02020603050405020304" pitchFamily="18" charset="0"/>
                <a:cs typeface="Times New Roman" panose="02020603050405020304" pitchFamily="18" charset="0"/>
              </a:rPr>
              <a:t>Beynəlxalq Məhkəmələr</a:t>
            </a:r>
          </a:p>
        </p:txBody>
      </p:sp>
      <p:cxnSp>
        <p:nvCxnSpPr>
          <p:cNvPr id="17" name="Straight Connector 16">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1EDE8358-DCAB-4435-B043-58877C67435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Tree>
    <p:extLst>
      <p:ext uri="{BB962C8B-B14F-4D97-AF65-F5344CB8AC3E}">
        <p14:creationId xmlns:p14="http://schemas.microsoft.com/office/powerpoint/2010/main" val="2996306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AA7CB-E331-446E-7DAF-8FC0B0F78862}"/>
              </a:ext>
            </a:extLst>
          </p:cNvPr>
          <p:cNvSpPr>
            <a:spLocks noGrp="1"/>
          </p:cNvSpPr>
          <p:nvPr>
            <p:ph type="title"/>
          </p:nvPr>
        </p:nvSpPr>
        <p:spPr>
          <a:xfrm>
            <a:off x="1130270" y="191386"/>
            <a:ext cx="9603275" cy="701749"/>
          </a:xfrm>
        </p:spPr>
        <p:txBody>
          <a:bodyPr>
            <a:normAutofit/>
          </a:bodyPr>
          <a:lstStyle/>
          <a:p>
            <a:pPr algn="ctr"/>
            <a:r>
              <a:rPr lang="en-US" b="1" dirty="0" err="1"/>
              <a:t>Yanlış</a:t>
            </a:r>
            <a:r>
              <a:rPr lang="en-US" b="1" dirty="0"/>
              <a:t> </a:t>
            </a:r>
            <a:r>
              <a:rPr lang="en-US" b="1" dirty="0" err="1"/>
              <a:t>başa</a:t>
            </a:r>
            <a:r>
              <a:rPr lang="en-US" b="1" dirty="0"/>
              <a:t> </a:t>
            </a:r>
            <a:r>
              <a:rPr lang="en-US" b="1" dirty="0" err="1"/>
              <a:t>düşülənlər</a:t>
            </a:r>
            <a:r>
              <a:rPr lang="en-US" b="1" dirty="0"/>
              <a:t> </a:t>
            </a:r>
            <a:r>
              <a:rPr lang="en-US" b="1" dirty="0" err="1"/>
              <a:t>və</a:t>
            </a:r>
            <a:r>
              <a:rPr lang="en-US" b="1" dirty="0"/>
              <a:t> </a:t>
            </a:r>
            <a:r>
              <a:rPr lang="en-US" b="1" dirty="0" err="1"/>
              <a:t>çətinliklər</a:t>
            </a:r>
            <a:endParaRPr lang="en-US" b="1" dirty="0"/>
          </a:p>
        </p:txBody>
      </p:sp>
      <p:sp>
        <p:nvSpPr>
          <p:cNvPr id="3" name="Content Placeholder 2">
            <a:extLst>
              <a:ext uri="{FF2B5EF4-FFF2-40B4-BE49-F238E27FC236}">
                <a16:creationId xmlns:a16="http://schemas.microsoft.com/office/drawing/2014/main" id="{8704CA68-4D3C-FC10-88D7-66222C5269EE}"/>
              </a:ext>
            </a:extLst>
          </p:cNvPr>
          <p:cNvSpPr>
            <a:spLocks noGrp="1"/>
          </p:cNvSpPr>
          <p:nvPr>
            <p:ph idx="1"/>
          </p:nvPr>
        </p:nvSpPr>
        <p:spPr>
          <a:xfrm>
            <a:off x="0" y="744279"/>
            <a:ext cx="12192000" cy="5380074"/>
          </a:xfrm>
        </p:spPr>
        <p:txBody>
          <a:bodyPr>
            <a:normAutofit fontScale="92500" lnSpcReduction="20000"/>
          </a:bodyPr>
          <a:lstStyle/>
          <a:p>
            <a:endParaRPr lang="en-US" noProof="1"/>
          </a:p>
          <a:p>
            <a:pPr algn="just"/>
            <a:r>
              <a:rPr lang="en-US" noProof="1"/>
              <a:t>Ukraynada BCM-in istintaqının yalnız rusları və ya rusiyayönlü separatçı qrupları hədəf alması ilə bağlı bəzi yanlış təsəvvürlər var.  Ancaq BCM Prokuroru münaqişənin bütün tərəflərinin törətdiyi cinayətləri araşdırmaq səlahiyyəti verilib.</a:t>
            </a:r>
          </a:p>
          <a:p>
            <a:pPr algn="just"/>
            <a:r>
              <a:rPr lang="en-US" noProof="1"/>
              <a:t>Çətinliklər – cinaytələrin sübutu üçün sübutların toplanmasında çətinlik. Belə ki, törədilən cinayətlərin çoxusu Rusiyanın işğalı altında olan ərazilərdə baş verdiyindən prokurorluq sübut toplamaqda çətinlik çəkir (təbii ki rusiya sübut toplamaq üçün prokurorluğa imkan vermir).</a:t>
            </a:r>
          </a:p>
          <a:p>
            <a:pPr algn="just"/>
            <a:r>
              <a:rPr lang="en-US" noProof="1"/>
              <a:t>Həbs qərarı çıxarılmış cinayətdə ittiham olunanların məhkəmə qarşısına gətirilməsi (Russiya imkan vermir). Hazırki Rusiya höküməti ümumilikdə müharibədə ittiham olunduğundan, çətin ki onlar bMC-nin həbs qərarı çıxmış şəxsləri təhvil verməsinə yanaşa. Bu yalnız Məhkəmə ilə əməkdaşlığa getməyə hazır olan hökümətlə mümkün olacaq. </a:t>
            </a:r>
          </a:p>
          <a:p>
            <a:pPr algn="just"/>
            <a:r>
              <a:rPr lang="en-US" noProof="1"/>
              <a:t>BCM-sində resurs çatışmazlığı istintaqı aparmağı çətinləşdirdiyindən 20 ölkə hazırki müharibədə baş verən cinayətlərin araşdırılması üçün maddi dəstək olacağını elan edib ancaq bu selektiv ədalət problemini ortaya çıxarır. </a:t>
            </a:r>
          </a:p>
          <a:p>
            <a:pPr algn="just"/>
            <a:r>
              <a:rPr lang="en-US" noProof="1"/>
              <a:t>Hazırda BCM-si tarixinin ən böyük istintaqını aparır və 42 müstəntiq bu işə cəlb edilib. </a:t>
            </a:r>
          </a:p>
          <a:p>
            <a:endParaRPr lang="en-US" noProof="1"/>
          </a:p>
          <a:p>
            <a:endParaRPr lang="en-US" noProof="1"/>
          </a:p>
          <a:p>
            <a:endParaRPr lang="en-US" noProof="1"/>
          </a:p>
        </p:txBody>
      </p:sp>
    </p:spTree>
    <p:extLst>
      <p:ext uri="{BB962C8B-B14F-4D97-AF65-F5344CB8AC3E}">
        <p14:creationId xmlns:p14="http://schemas.microsoft.com/office/powerpoint/2010/main" val="2562895352"/>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52601FD5-D17C-47EF-BB5F-E055332CDDE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23891" t="10889" r="38495" b="30830"/>
          <a:stretch/>
        </p:blipFill>
        <p:spPr>
          <a:xfrm rot="5400000">
            <a:off x="2198529" y="2906130"/>
            <a:ext cx="4288809" cy="142524"/>
          </a:xfrm>
          <a:prstGeom prst="rect">
            <a:avLst/>
          </a:prstGeom>
          <a:noFill/>
          <a:ln>
            <a:noFill/>
          </a:ln>
        </p:spPr>
      </p:pic>
      <p:pic>
        <p:nvPicPr>
          <p:cNvPr id="12" name="Picture 11">
            <a:extLst>
              <a:ext uri="{FF2B5EF4-FFF2-40B4-BE49-F238E27FC236}">
                <a16:creationId xmlns:a16="http://schemas.microsoft.com/office/drawing/2014/main" id="{EA46E13C-7D1D-43C5-B7B8-D0FD3B2B9B4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4" name="Rectangle 13">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982D7FF4-0797-3A44-A709-9A80C47FAF21}"/>
              </a:ext>
            </a:extLst>
          </p:cNvPr>
          <p:cNvSpPr>
            <a:spLocks noGrp="1"/>
          </p:cNvSpPr>
          <p:nvPr>
            <p:ph type="title"/>
          </p:nvPr>
        </p:nvSpPr>
        <p:spPr>
          <a:xfrm>
            <a:off x="893523" y="804519"/>
            <a:ext cx="3160501" cy="4431360"/>
          </a:xfrm>
        </p:spPr>
        <p:txBody>
          <a:bodyPr anchor="ctr">
            <a:normAutofit/>
          </a:bodyPr>
          <a:lstStyle/>
          <a:p>
            <a:pPr algn="ctr"/>
            <a:r>
              <a:rPr lang="en-US" b="1" dirty="0"/>
              <a:t>ABŞ</a:t>
            </a:r>
          </a:p>
        </p:txBody>
      </p:sp>
      <p:sp>
        <p:nvSpPr>
          <p:cNvPr id="3" name="Content Placeholder 2">
            <a:extLst>
              <a:ext uri="{FF2B5EF4-FFF2-40B4-BE49-F238E27FC236}">
                <a16:creationId xmlns:a16="http://schemas.microsoft.com/office/drawing/2014/main" id="{9E3E3CD2-720F-0B4F-B4CD-5B563E061C5F}"/>
              </a:ext>
            </a:extLst>
          </p:cNvPr>
          <p:cNvSpPr>
            <a:spLocks noGrp="1"/>
          </p:cNvSpPr>
          <p:nvPr>
            <p:ph idx="1"/>
          </p:nvPr>
        </p:nvSpPr>
        <p:spPr>
          <a:xfrm>
            <a:off x="4631843" y="0"/>
            <a:ext cx="7559854" cy="6115050"/>
          </a:xfrm>
        </p:spPr>
        <p:txBody>
          <a:bodyPr anchor="ctr">
            <a:normAutofit/>
          </a:bodyPr>
          <a:lstStyle/>
          <a:p>
            <a:pPr algn="just">
              <a:lnSpc>
                <a:spcPct val="110000"/>
              </a:lnSpc>
            </a:pPr>
            <a:r>
              <a:rPr lang="az-Latn-AZ" sz="1800" dirty="0"/>
              <a:t>Təcavüz cinayətlərində hətta dövlət Roma Statusunun üzvü deyilsə və məhkəmənin yurisdiksiyasını tanımırsa belə, Təhlüksəsilik Şurasının müraciəti ilə işə başlaya bilər.</a:t>
            </a:r>
          </a:p>
          <a:p>
            <a:pPr algn="just">
              <a:lnSpc>
                <a:spcPct val="110000"/>
              </a:lnSpc>
            </a:pPr>
            <a:r>
              <a:rPr lang="az-Latn-AZ" sz="1800" dirty="0"/>
              <a:t> Təhlüksəizlik Şurasınının müraciəti olmasa belə Məhkəmənin Prokuroru öz təşəbüssü və ya üzv dövlətlərdən birinin müraciəti ilə əsasında istintaq başlaya bilər. </a:t>
            </a:r>
            <a:endParaRPr lang="en-US" sz="1800" dirty="0"/>
          </a:p>
          <a:p>
            <a:pPr algn="just">
              <a:lnSpc>
                <a:spcPct val="110000"/>
              </a:lnSpc>
            </a:pPr>
            <a:r>
              <a:rPr lang="az-Latn-AZ" sz="1800" dirty="0"/>
              <a:t>ABŞ məsələn Beynəlxalq Cinayət Məhkəməsinin bu səlahiyyətindən çox narahat olduğu üçün ona qarşı çıxır və hətta Beynəlxalq cinayət Məhkəməsinin iki üzvünə sanksiya da qoyub. Sanksiyaya səbəb onların ABŞ maraqlarına qarşı gəlməsidir. Məslə belədir ki, ABŞ öz vətəndaşlarının Məhkəmə tərəfindən mühakimə olunacağından narahatdır. ABŞ-ın qoşunlarının Əfqənistanda törətdiyi cinayətlər Məhkəmə araşdırmasından narahatdır və artıq Məhkəmə Prokuroru 2020-ci ilin martında istintaqa başlaaması haqqındaa məlumat vermişdi. Prokuror deyir ki, ABŞ əsgərlərinin Əfqanıstanda işgəncələr verməsi, zorlama cinayətləri ilə bağlı çoxsaylı dəlillər var. </a:t>
            </a:r>
            <a:endParaRPr lang="en-US" sz="1800" dirty="0"/>
          </a:p>
          <a:p>
            <a:pPr>
              <a:lnSpc>
                <a:spcPct val="110000"/>
              </a:lnSpc>
            </a:pPr>
            <a:endParaRPr lang="en-US" sz="1400" dirty="0"/>
          </a:p>
        </p:txBody>
      </p:sp>
    </p:spTree>
    <p:extLst>
      <p:ext uri="{BB962C8B-B14F-4D97-AF65-F5344CB8AC3E}">
        <p14:creationId xmlns:p14="http://schemas.microsoft.com/office/powerpoint/2010/main" val="3262288014"/>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52601FD5-D17C-47EF-BB5F-E055332CDDE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23891" t="10889" r="38495" b="30830"/>
          <a:stretch/>
        </p:blipFill>
        <p:spPr>
          <a:xfrm rot="5400000">
            <a:off x="2198529" y="2906130"/>
            <a:ext cx="4288809" cy="142524"/>
          </a:xfrm>
          <a:prstGeom prst="rect">
            <a:avLst/>
          </a:prstGeom>
          <a:noFill/>
          <a:ln>
            <a:noFill/>
          </a:ln>
        </p:spPr>
      </p:pic>
      <p:pic>
        <p:nvPicPr>
          <p:cNvPr id="12" name="Picture 11">
            <a:extLst>
              <a:ext uri="{FF2B5EF4-FFF2-40B4-BE49-F238E27FC236}">
                <a16:creationId xmlns:a16="http://schemas.microsoft.com/office/drawing/2014/main" id="{EA46E13C-7D1D-43C5-B7B8-D0FD3B2B9B4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4" name="Rectangle 13">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FE2835AB-BA92-C940-ADAE-992BD0AE78AB}"/>
              </a:ext>
            </a:extLst>
          </p:cNvPr>
          <p:cNvSpPr>
            <a:spLocks noGrp="1"/>
          </p:cNvSpPr>
          <p:nvPr>
            <p:ph type="title"/>
          </p:nvPr>
        </p:nvSpPr>
        <p:spPr>
          <a:xfrm>
            <a:off x="893523" y="804519"/>
            <a:ext cx="3160501" cy="4431360"/>
          </a:xfrm>
        </p:spPr>
        <p:txBody>
          <a:bodyPr anchor="ctr">
            <a:normAutofit/>
          </a:bodyPr>
          <a:lstStyle/>
          <a:p>
            <a:pPr algn="ctr"/>
            <a:r>
              <a:rPr lang="en-US" b="1" dirty="0" err="1"/>
              <a:t>İsrail</a:t>
            </a:r>
            <a:endParaRPr lang="en-US" b="1" dirty="0"/>
          </a:p>
        </p:txBody>
      </p:sp>
      <p:sp>
        <p:nvSpPr>
          <p:cNvPr id="3" name="Content Placeholder 2">
            <a:extLst>
              <a:ext uri="{FF2B5EF4-FFF2-40B4-BE49-F238E27FC236}">
                <a16:creationId xmlns:a16="http://schemas.microsoft.com/office/drawing/2014/main" id="{2DD9B258-5AFB-BD40-88DB-181455BBA0A5}"/>
              </a:ext>
            </a:extLst>
          </p:cNvPr>
          <p:cNvSpPr>
            <a:spLocks noGrp="1"/>
          </p:cNvSpPr>
          <p:nvPr>
            <p:ph idx="1"/>
          </p:nvPr>
        </p:nvSpPr>
        <p:spPr>
          <a:xfrm>
            <a:off x="4631842" y="171450"/>
            <a:ext cx="7560157" cy="5943600"/>
          </a:xfrm>
        </p:spPr>
        <p:txBody>
          <a:bodyPr anchor="ctr">
            <a:normAutofit/>
          </a:bodyPr>
          <a:lstStyle/>
          <a:p>
            <a:pPr algn="just">
              <a:lnSpc>
                <a:spcPct val="110000"/>
              </a:lnSpc>
            </a:pPr>
            <a:r>
              <a:rPr lang="en-US" sz="1800" noProof="1"/>
              <a:t>Məhkəmə 2021-ci ildə Fələstində - Qərbi Bank, Şərqi Yeruysəlim və Qəzza bölgəsində 2014-cü ildən bəri baş verənlərlə bağlı istintaqa başlayıb. </a:t>
            </a:r>
          </a:p>
          <a:p>
            <a:pPr algn="just">
              <a:lnSpc>
                <a:spcPct val="110000"/>
              </a:lnSpc>
            </a:pPr>
            <a:r>
              <a:rPr lang="en-US" sz="1800" noProof="1"/>
              <a:t>İsrail Roma Stautusunun üzvü olmasa da, Fələstin 2014-ci ildən onun üzvüdür və bu əsas verir ki, Məhkəmə istintaqa başlasın. </a:t>
            </a:r>
          </a:p>
          <a:p>
            <a:pPr algn="just">
              <a:lnSpc>
                <a:spcPct val="110000"/>
              </a:lnSpc>
            </a:pPr>
            <a:r>
              <a:rPr lang="en-US" sz="1800" noProof="1"/>
              <a:t>Artıq 5 ildən çox idi ki, ilkin ibtidai araşdırma prosesi gedirdi və istintaqaın başlaması üçün yetəri dəlillər toplanırdı. </a:t>
            </a:r>
          </a:p>
          <a:p>
            <a:pPr algn="just">
              <a:lnSpc>
                <a:spcPct val="110000"/>
              </a:lnSpc>
            </a:pPr>
            <a:r>
              <a:rPr lang="en-US" sz="1800" noProof="1"/>
              <a:t>Prokuror deyib ki, ilkin araşdırmasında İsrailin Qəzzadakı hərbi əməliyyatları və İordan çayının qərb sahilində Yəhudi məskənlərinin inşası kimi məsələlərə diqqət yetirilir. </a:t>
            </a:r>
          </a:p>
          <a:p>
            <a:pPr algn="just">
              <a:lnSpc>
                <a:spcPct val="110000"/>
              </a:lnSpc>
            </a:pPr>
            <a:r>
              <a:rPr lang="en-US" sz="1800" noProof="1"/>
              <a:t>Qeyd edim ki, 2014-cü il Qəzzada İsrail ilə Fələstin döyüşcüləri arasında müharibədə 1462 mülki olmaqla 2251 fələstinli, İsrail tərəfdən 67 əsgər və altı mülki şəhid olub.</a:t>
            </a:r>
          </a:p>
          <a:p>
            <a:pPr algn="just">
              <a:lnSpc>
                <a:spcPct val="110000"/>
              </a:lnSpc>
            </a:pPr>
            <a:r>
              <a:rPr lang="en-US" sz="1800" noProof="1"/>
              <a:t>İlkin araşdırmadan sonra Prokuror bildirib ki müharibə cinayətlərinin törədilməsi ilə bağlı ağlabatan şübhələr var. Həm İsrail Müdafiə Qüvvələri və həm də və Həmas və digər Fələstin silahlı qrupları üzvlərinə qarşı ittihamlar irəli sürülə bilər. </a:t>
            </a:r>
          </a:p>
          <a:p>
            <a:pPr>
              <a:lnSpc>
                <a:spcPct val="110000"/>
              </a:lnSpc>
            </a:pPr>
            <a:endParaRPr lang="en-US" sz="1300" dirty="0"/>
          </a:p>
        </p:txBody>
      </p:sp>
    </p:spTree>
    <p:extLst>
      <p:ext uri="{BB962C8B-B14F-4D97-AF65-F5344CB8AC3E}">
        <p14:creationId xmlns:p14="http://schemas.microsoft.com/office/powerpoint/2010/main" val="322754562"/>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E95E0-C46B-5EB1-4EBF-48B38D553413}"/>
              </a:ext>
            </a:extLst>
          </p:cNvPr>
          <p:cNvSpPr>
            <a:spLocks noGrp="1"/>
          </p:cNvSpPr>
          <p:nvPr>
            <p:ph type="title"/>
          </p:nvPr>
        </p:nvSpPr>
        <p:spPr>
          <a:xfrm>
            <a:off x="1130270" y="228600"/>
            <a:ext cx="9603275" cy="657225"/>
          </a:xfrm>
        </p:spPr>
        <p:txBody>
          <a:bodyPr>
            <a:normAutofit/>
          </a:bodyPr>
          <a:lstStyle/>
          <a:p>
            <a:pPr algn="ctr"/>
            <a:r>
              <a:rPr lang="en-US" b="1" dirty="0"/>
              <a:t>BMT-</a:t>
            </a:r>
            <a:r>
              <a:rPr lang="en-US" b="1" dirty="0" err="1"/>
              <a:t>nin</a:t>
            </a:r>
            <a:r>
              <a:rPr lang="en-US" b="1" dirty="0"/>
              <a:t> 9 </a:t>
            </a:r>
            <a:r>
              <a:rPr lang="en-US" b="1" dirty="0" err="1"/>
              <a:t>komitəsi</a:t>
            </a:r>
            <a:r>
              <a:rPr lang="en-US" b="1" dirty="0"/>
              <a:t> – </a:t>
            </a:r>
            <a:r>
              <a:rPr lang="en-US" b="1" dirty="0" err="1"/>
              <a:t>kvazi</a:t>
            </a:r>
            <a:r>
              <a:rPr lang="en-US" b="1" dirty="0"/>
              <a:t> </a:t>
            </a:r>
            <a:r>
              <a:rPr lang="en-US" b="1" dirty="0" err="1"/>
              <a:t>məhkəmələr</a:t>
            </a:r>
            <a:endParaRPr lang="en-US" b="1" dirty="0"/>
          </a:p>
        </p:txBody>
      </p:sp>
      <p:sp>
        <p:nvSpPr>
          <p:cNvPr id="3" name="Content Placeholder 2">
            <a:extLst>
              <a:ext uri="{FF2B5EF4-FFF2-40B4-BE49-F238E27FC236}">
                <a16:creationId xmlns:a16="http://schemas.microsoft.com/office/drawing/2014/main" id="{7396C75A-D86F-FCA8-810A-E86C12C53E2B}"/>
              </a:ext>
            </a:extLst>
          </p:cNvPr>
          <p:cNvSpPr>
            <a:spLocks noGrp="1"/>
          </p:cNvSpPr>
          <p:nvPr>
            <p:ph idx="1"/>
          </p:nvPr>
        </p:nvSpPr>
        <p:spPr>
          <a:xfrm>
            <a:off x="1130270" y="2171769"/>
            <a:ext cx="9603275" cy="3294576"/>
          </a:xfrm>
        </p:spPr>
        <p:txBody>
          <a:bodyPr>
            <a:normAutofit/>
          </a:bodyPr>
          <a:lstStyle/>
          <a:p>
            <a:pPr lvl="0">
              <a:lnSpc>
                <a:spcPct val="110000"/>
              </a:lnSpc>
            </a:pPr>
            <a:r>
              <a:rPr lang="az-Latn-AZ" sz="1400">
                <a:latin typeface="Times" pitchFamily="2" charset="0"/>
              </a:rPr>
              <a:t>Mülki və Siyasi Hüquqlara dair Beynəlxalq Pakt (və ya Konvensiya),</a:t>
            </a:r>
          </a:p>
          <a:p>
            <a:pPr lvl="0">
              <a:lnSpc>
                <a:spcPct val="110000"/>
              </a:lnSpc>
            </a:pPr>
            <a:r>
              <a:rPr lang="az-Latn-AZ" sz="1400">
                <a:latin typeface="Times" pitchFamily="2" charset="0"/>
              </a:rPr>
              <a:t>İşgəncə və Digər Qəddar, Qeyri-İnsani və ya Ləyaqəti Alçaldan Rəftar və Cəza Növlərinə qarşı Konvensiya,</a:t>
            </a:r>
          </a:p>
          <a:p>
            <a:pPr lvl="0">
              <a:lnSpc>
                <a:spcPct val="110000"/>
              </a:lnSpc>
            </a:pPr>
            <a:r>
              <a:rPr lang="az-Latn-AZ" sz="1400">
                <a:latin typeface="Times" pitchFamily="2" charset="0"/>
              </a:rPr>
              <a:t>Qadına Qarşı Hər Cür Ayrıseçkiliyin Ləğvi haqqında Konvensiya,</a:t>
            </a:r>
          </a:p>
          <a:p>
            <a:pPr lvl="0">
              <a:lnSpc>
                <a:spcPct val="110000"/>
              </a:lnSpc>
            </a:pPr>
            <a:r>
              <a:rPr lang="az-Latn-AZ" sz="1400">
                <a:latin typeface="Times" pitchFamily="2" charset="0"/>
              </a:rPr>
              <a:t>Əlilliyi olan Şəxslərin Hüquqlarına dair Konvensiya,</a:t>
            </a:r>
          </a:p>
          <a:p>
            <a:pPr lvl="0">
              <a:lnSpc>
                <a:spcPct val="110000"/>
              </a:lnSpc>
            </a:pPr>
            <a:r>
              <a:rPr lang="az-Latn-AZ" sz="1400">
                <a:latin typeface="Times" pitchFamily="2" charset="0"/>
              </a:rPr>
              <a:t>İrqi Ayrı-seçkiliyin Bütün Formalarının Ləğvi haqqında Beynəlxalq Konvensiya,</a:t>
            </a:r>
          </a:p>
          <a:p>
            <a:pPr lvl="0">
              <a:lnSpc>
                <a:spcPct val="110000"/>
              </a:lnSpc>
            </a:pPr>
            <a:r>
              <a:rPr lang="az-Latn-AZ" sz="1400">
                <a:latin typeface="Times" pitchFamily="2" charset="0"/>
              </a:rPr>
              <a:t>Bütün Şəxslərin Məcburi İtmələrdən (Zorakı Yoxaçıxma) Müdafiəsi haqqında Konvensiya,</a:t>
            </a:r>
          </a:p>
          <a:p>
            <a:pPr lvl="0">
              <a:lnSpc>
                <a:spcPct val="110000"/>
              </a:lnSpc>
            </a:pPr>
            <a:r>
              <a:rPr lang="az-Latn-AZ" sz="1400">
                <a:latin typeface="Times" pitchFamily="2" charset="0"/>
              </a:rPr>
              <a:t>Bütün Miqrant İşçilərin və Ailə Üzvlərinin Hüquqlarının Müdafiəsi haqqında Beynəlxalq Konvensiya,</a:t>
            </a:r>
          </a:p>
          <a:p>
            <a:pPr lvl="0">
              <a:lnSpc>
                <a:spcPct val="110000"/>
              </a:lnSpc>
            </a:pPr>
            <a:r>
              <a:rPr lang="az-Latn-AZ" sz="1400">
                <a:latin typeface="Times" pitchFamily="2" charset="0"/>
              </a:rPr>
              <a:t>İqtisadi, Sosial və Mədəni Hüquqlar haqqında Beynəlxalq Pakt (Konvensiya),</a:t>
            </a:r>
          </a:p>
          <a:p>
            <a:pPr lvl="0">
              <a:lnSpc>
                <a:spcPct val="110000"/>
              </a:lnSpc>
            </a:pPr>
            <a:r>
              <a:rPr lang="az-Latn-AZ" sz="1400">
                <a:latin typeface="Times" pitchFamily="2" charset="0"/>
              </a:rPr>
              <a:t>Uşaq Hüquqları haqqında Konvensiya</a:t>
            </a:r>
          </a:p>
          <a:p>
            <a:pPr>
              <a:lnSpc>
                <a:spcPct val="110000"/>
              </a:lnSpc>
            </a:pPr>
            <a:endParaRPr lang="en-US" sz="1400"/>
          </a:p>
        </p:txBody>
      </p:sp>
    </p:spTree>
    <p:extLst>
      <p:ext uri="{BB962C8B-B14F-4D97-AF65-F5344CB8AC3E}">
        <p14:creationId xmlns:p14="http://schemas.microsoft.com/office/powerpoint/2010/main" val="318516415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870151-9189-4C3A-8379-EF3D95827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Metal tic-tac-toe game pieces">
            <a:extLst>
              <a:ext uri="{FF2B5EF4-FFF2-40B4-BE49-F238E27FC236}">
                <a16:creationId xmlns:a16="http://schemas.microsoft.com/office/drawing/2014/main" id="{2EBA18FC-B5B6-AA66-9520-CADB678236A4}"/>
              </a:ext>
            </a:extLst>
          </p:cNvPr>
          <p:cNvPicPr>
            <a:picLocks noChangeAspect="1"/>
          </p:cNvPicPr>
          <p:nvPr/>
        </p:nvPicPr>
        <p:blipFill rotWithShape="1">
          <a:blip r:embed="rId2">
            <a:alphaModFix amt="50000"/>
            <a:grayscl/>
          </a:blip>
          <a:srcRect t="19238" r="-1" b="5759"/>
          <a:stretch/>
        </p:blipFill>
        <p:spPr>
          <a:xfrm>
            <a:off x="305" y="10"/>
            <a:ext cx="12191695" cy="6857990"/>
          </a:xfrm>
          <a:prstGeom prst="rect">
            <a:avLst/>
          </a:prstGeom>
        </p:spPr>
      </p:pic>
      <p:sp>
        <p:nvSpPr>
          <p:cNvPr id="11" name="Slide Number Placeholder 7">
            <a:extLst>
              <a:ext uri="{FF2B5EF4-FFF2-40B4-BE49-F238E27FC236}">
                <a16:creationId xmlns:a16="http://schemas.microsoft.com/office/drawing/2014/main" id="{123EA69C-102A-4DD0-9547-05DCD271D15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12301" y="443732"/>
            <a:ext cx="811019"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13" name="Footer Placeholder 6">
            <a:extLst>
              <a:ext uri="{FF2B5EF4-FFF2-40B4-BE49-F238E27FC236}">
                <a16:creationId xmlns:a16="http://schemas.microsoft.com/office/drawing/2014/main" id="{6A862265-5CA3-4C40-8582-7534C3B03C2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636" y="540921"/>
            <a:ext cx="4973915"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15" name="Rectangle 14">
            <a:extLst>
              <a:ext uri="{FF2B5EF4-FFF2-40B4-BE49-F238E27FC236}">
                <a16:creationId xmlns:a16="http://schemas.microsoft.com/office/drawing/2014/main" id="{600EF80B-0391-4082-9AF5-F15B091B4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93800"/>
            <a:ext cx="12192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FFA120DA-788C-E349-886D-40A583297334}"/>
              </a:ext>
            </a:extLst>
          </p:cNvPr>
          <p:cNvSpPr>
            <a:spLocks noGrp="1"/>
          </p:cNvSpPr>
          <p:nvPr>
            <p:ph type="title"/>
          </p:nvPr>
        </p:nvSpPr>
        <p:spPr>
          <a:xfrm>
            <a:off x="1130271" y="1193800"/>
            <a:ext cx="3193050" cy="4699000"/>
          </a:xfrm>
        </p:spPr>
        <p:txBody>
          <a:bodyPr anchor="ctr">
            <a:normAutofit/>
          </a:bodyPr>
          <a:lstStyle/>
          <a:p>
            <a:pPr lvl="0"/>
            <a:r>
              <a:rPr lang="en-US" b="1"/>
              <a:t>Beynəlxalq Ədalət Məhkəməsi</a:t>
            </a:r>
            <a:br>
              <a:rPr lang="en-US"/>
            </a:br>
            <a:endParaRPr lang="en-US"/>
          </a:p>
        </p:txBody>
      </p:sp>
      <p:pic>
        <p:nvPicPr>
          <p:cNvPr id="17" name="Picture 16">
            <a:extLst>
              <a:ext uri="{FF2B5EF4-FFF2-40B4-BE49-F238E27FC236}">
                <a16:creationId xmlns:a16="http://schemas.microsoft.com/office/drawing/2014/main" id="{B7438D12-0AE8-484F-B876-9E855987DC5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6" t="474" r="66353" b="36564"/>
          <a:stretch/>
        </p:blipFill>
        <p:spPr>
          <a:xfrm rot="16200000">
            <a:off x="2735573" y="3465576"/>
            <a:ext cx="3849624" cy="155448"/>
          </a:xfrm>
          <a:prstGeom prst="rect">
            <a:avLst/>
          </a:prstGeom>
          <a:noFill/>
          <a:ln>
            <a:noFill/>
          </a:ln>
        </p:spPr>
      </p:pic>
      <p:sp>
        <p:nvSpPr>
          <p:cNvPr id="3" name="Content Placeholder 2">
            <a:extLst>
              <a:ext uri="{FF2B5EF4-FFF2-40B4-BE49-F238E27FC236}">
                <a16:creationId xmlns:a16="http://schemas.microsoft.com/office/drawing/2014/main" id="{97545E24-0360-4B4D-ADDA-939153E1A2DF}"/>
              </a:ext>
            </a:extLst>
          </p:cNvPr>
          <p:cNvSpPr>
            <a:spLocks noGrp="1"/>
          </p:cNvSpPr>
          <p:nvPr>
            <p:ph idx="1"/>
          </p:nvPr>
        </p:nvSpPr>
        <p:spPr>
          <a:xfrm>
            <a:off x="4976636" y="98855"/>
            <a:ext cx="7215059" cy="6759136"/>
          </a:xfrm>
        </p:spPr>
        <p:txBody>
          <a:bodyPr anchor="ctr">
            <a:normAutofit/>
          </a:bodyPr>
          <a:lstStyle/>
          <a:p>
            <a:pPr algn="just"/>
            <a:r>
              <a:rPr lang="en-US" noProof="1">
                <a:latin typeface="Times New Roman" panose="02020603050405020304" pitchFamily="18" charset="0"/>
                <a:cs typeface="Times New Roman" panose="02020603050405020304" pitchFamily="18" charset="0"/>
              </a:rPr>
              <a:t>Beynəlxalq Ədalət Məhkəməsi (BƏM) BMT-nin ən mühüm 6 orqanından biridir. BƏM-in BMT-də məhkəmə funksiyasını icra edir və iki növ işə baxa bilər: </a:t>
            </a:r>
          </a:p>
          <a:p>
            <a:pPr lvl="0" algn="just"/>
            <a:r>
              <a:rPr lang="en-US" noProof="1">
                <a:latin typeface="Times New Roman" panose="02020603050405020304" pitchFamily="18" charset="0"/>
                <a:cs typeface="Times New Roman" panose="02020603050405020304" pitchFamily="18" charset="0"/>
              </a:rPr>
              <a:t>a) Dövlətlər arasında olan hüquqi problemə. Bunun üçün dövlətlər təqdimat verməlidir və bu işlərə “mübahisəli işlər” deyilir. </a:t>
            </a:r>
          </a:p>
          <a:p>
            <a:pPr lvl="0" algn="just"/>
            <a:r>
              <a:rPr lang="en-US" noProof="1">
                <a:latin typeface="Times New Roman" panose="02020603050405020304" pitchFamily="18" charset="0"/>
                <a:cs typeface="Times New Roman" panose="02020603050405020304" pitchFamily="18" charset="0"/>
              </a:rPr>
              <a:t>b) BMT-nin orqanları və ixtisaslaşmış qurumlar tərəfindən ona yönəldilən hüquqi məsələlər üzrə məsləhət rəyləri tələbinə. Ona da “Məsləhət icraatı” deyilir. </a:t>
            </a:r>
          </a:p>
          <a:p>
            <a:endParaRPr lang="en-US" dirty="0"/>
          </a:p>
        </p:txBody>
      </p:sp>
      <p:sp>
        <p:nvSpPr>
          <p:cNvPr id="19" name="Date Placeholder 1">
            <a:extLst>
              <a:ext uri="{FF2B5EF4-FFF2-40B4-BE49-F238E27FC236}">
                <a16:creationId xmlns:a16="http://schemas.microsoft.com/office/drawing/2014/main" id="{3FBF03E8-C602-4192-9C52-F84B29FDCC88}"/>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23229" y="6007878"/>
            <a:ext cx="3500715"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261219494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52601FD5-D17C-47EF-BB5F-E055332CDDE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23891" t="10889" r="38495" b="30830"/>
          <a:stretch/>
        </p:blipFill>
        <p:spPr>
          <a:xfrm rot="5400000">
            <a:off x="2198529" y="2906130"/>
            <a:ext cx="4288809" cy="142524"/>
          </a:xfrm>
          <a:prstGeom prst="rect">
            <a:avLst/>
          </a:prstGeom>
          <a:noFill/>
          <a:ln>
            <a:noFill/>
          </a:ln>
        </p:spPr>
      </p:pic>
      <p:pic>
        <p:nvPicPr>
          <p:cNvPr id="12" name="Picture 11">
            <a:extLst>
              <a:ext uri="{FF2B5EF4-FFF2-40B4-BE49-F238E27FC236}">
                <a16:creationId xmlns:a16="http://schemas.microsoft.com/office/drawing/2014/main" id="{EA46E13C-7D1D-43C5-B7B8-D0FD3B2B9B4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4" name="Rectangle 13">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00BFF7F1-ADFF-B340-B65F-66C5B80D7B74}"/>
              </a:ext>
            </a:extLst>
          </p:cNvPr>
          <p:cNvSpPr>
            <a:spLocks noGrp="1"/>
          </p:cNvSpPr>
          <p:nvPr>
            <p:ph type="title"/>
          </p:nvPr>
        </p:nvSpPr>
        <p:spPr>
          <a:xfrm>
            <a:off x="893523" y="804519"/>
            <a:ext cx="3160501" cy="4431360"/>
          </a:xfrm>
        </p:spPr>
        <p:txBody>
          <a:bodyPr anchor="ctr">
            <a:normAutofit/>
          </a:bodyPr>
          <a:lstStyle/>
          <a:p>
            <a:r>
              <a:rPr lang="en-US" b="1" noProof="1">
                <a:latin typeface="Times New Roman" panose="02020603050405020304" pitchFamily="18" charset="0"/>
                <a:cs typeface="Times New Roman" panose="02020603050405020304" pitchFamily="18" charset="0"/>
              </a:rPr>
              <a:t>Mübahisəli işlər və Məsləhətlər</a:t>
            </a:r>
            <a:endParaRPr lang="en-US" noProof="1">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A000C3E-9D2E-1F4A-8B7E-F1A71BCF9DE8}"/>
              </a:ext>
            </a:extLst>
          </p:cNvPr>
          <p:cNvSpPr>
            <a:spLocks noGrp="1"/>
          </p:cNvSpPr>
          <p:nvPr>
            <p:ph idx="1"/>
          </p:nvPr>
        </p:nvSpPr>
        <p:spPr>
          <a:xfrm>
            <a:off x="4631843" y="342900"/>
            <a:ext cx="7560157" cy="5897262"/>
          </a:xfrm>
        </p:spPr>
        <p:txBody>
          <a:bodyPr anchor="ctr">
            <a:normAutofit/>
          </a:bodyPr>
          <a:lstStyle/>
          <a:p>
            <a:pPr>
              <a:lnSpc>
                <a:spcPct val="110000"/>
              </a:lnSpc>
            </a:pPr>
            <a:endParaRPr lang="en-US" sz="1800" noProof="1"/>
          </a:p>
          <a:p>
            <a:pPr marL="0" indent="0" algn="just">
              <a:lnSpc>
                <a:spcPct val="110000"/>
              </a:lnSpc>
              <a:buNone/>
            </a:pPr>
            <a:r>
              <a:rPr lang="en-US" sz="2100" noProof="1">
                <a:latin typeface="Times New Roman" panose="02020603050405020304" pitchFamily="18" charset="0"/>
                <a:cs typeface="Times New Roman" panose="02020603050405020304" pitchFamily="18" charset="0"/>
              </a:rPr>
              <a:t>Mübahisəli işlərə yalnız Dövlətlər (Birləşmiş Millətlər Təşkilatının Üzv Dövlətləri və Məhkəmə Əsasnaməsinin qəbul etmiş və ya müəyyən şərtlər daxilində onun yurisdiksiyasını qəbul etmiş digər dövlətlər) qoşula bilərlər. Mübahisəli işlərlə bağlı məhkəmənin qərarı məcburedici qüvvədədir və əgər tərəf olan dövlət qərarı icra etməkdən imtina edərsə, məhkəmə BMT-nin Təhlükəsizlik Şurasına müraciət edə və tədbirlər görülməsini xahiş edə bilər. TŞ-sının isə hansı tədbirlər görə biləcəyi ayrı mövzudur. </a:t>
            </a:r>
          </a:p>
          <a:p>
            <a:pPr marL="0" indent="0" algn="just">
              <a:lnSpc>
                <a:spcPct val="110000"/>
              </a:lnSpc>
              <a:buNone/>
            </a:pPr>
            <a:r>
              <a:rPr lang="en-US" sz="2100" b="1" noProof="1">
                <a:latin typeface="Times New Roman" panose="02020603050405020304" pitchFamily="18" charset="0"/>
                <a:cs typeface="Times New Roman" panose="02020603050405020304" pitchFamily="18" charset="0"/>
              </a:rPr>
              <a:t>Məsləhət: </a:t>
            </a:r>
            <a:r>
              <a:rPr lang="en-US" sz="2100" noProof="1">
                <a:latin typeface="Times New Roman" panose="02020603050405020304" pitchFamily="18" charset="0"/>
                <a:cs typeface="Times New Roman" panose="02020603050405020304" pitchFamily="18" charset="0"/>
              </a:rPr>
              <a:t>Məsləhət ilə bağlı yalnız BMT-nin beş əsas və 16 ixtisaslaşmış orqanı müraəciət edə bilər. Məsləhətlərin məcburedici qüvvəsi yoxdur. </a:t>
            </a:r>
          </a:p>
          <a:p>
            <a:pPr>
              <a:lnSpc>
                <a:spcPct val="110000"/>
              </a:lnSpc>
            </a:pPr>
            <a:endParaRPr lang="en-US" sz="1300" noProof="1"/>
          </a:p>
          <a:p>
            <a:pPr>
              <a:lnSpc>
                <a:spcPct val="110000"/>
              </a:lnSpc>
            </a:pPr>
            <a:endParaRPr lang="en-US" sz="1300" noProof="1"/>
          </a:p>
        </p:txBody>
      </p:sp>
    </p:spTree>
    <p:extLst>
      <p:ext uri="{BB962C8B-B14F-4D97-AF65-F5344CB8AC3E}">
        <p14:creationId xmlns:p14="http://schemas.microsoft.com/office/powerpoint/2010/main" val="48363930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52601FD5-D17C-47EF-BB5F-E055332CDDE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23891" t="10889" r="38495" b="30830"/>
          <a:stretch/>
        </p:blipFill>
        <p:spPr>
          <a:xfrm rot="5400000">
            <a:off x="2198529" y="2906130"/>
            <a:ext cx="4288809" cy="142524"/>
          </a:xfrm>
          <a:prstGeom prst="rect">
            <a:avLst/>
          </a:prstGeom>
          <a:noFill/>
          <a:ln>
            <a:noFill/>
          </a:ln>
        </p:spPr>
      </p:pic>
      <p:pic>
        <p:nvPicPr>
          <p:cNvPr id="12" name="Picture 11">
            <a:extLst>
              <a:ext uri="{FF2B5EF4-FFF2-40B4-BE49-F238E27FC236}">
                <a16:creationId xmlns:a16="http://schemas.microsoft.com/office/drawing/2014/main" id="{EA46E13C-7D1D-43C5-B7B8-D0FD3B2B9B4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4" name="Rectangle 13">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2BEF3DD0-613E-ED46-8A27-79EE97E19DDC}"/>
              </a:ext>
            </a:extLst>
          </p:cNvPr>
          <p:cNvSpPr>
            <a:spLocks noGrp="1"/>
          </p:cNvSpPr>
          <p:nvPr>
            <p:ph type="title"/>
          </p:nvPr>
        </p:nvSpPr>
        <p:spPr>
          <a:xfrm>
            <a:off x="233401" y="827559"/>
            <a:ext cx="3947698" cy="4431360"/>
          </a:xfrm>
        </p:spPr>
        <p:txBody>
          <a:bodyPr anchor="ctr">
            <a:normAutofit/>
          </a:bodyPr>
          <a:lstStyle/>
          <a:p>
            <a:r>
              <a:rPr lang="en-US" b="1" noProof="1"/>
              <a:t>Beynəlxalq Cinayət Məhkəməsi (BƏM)</a:t>
            </a:r>
            <a:endParaRPr lang="en-US" noProof="1"/>
          </a:p>
        </p:txBody>
      </p:sp>
      <p:sp>
        <p:nvSpPr>
          <p:cNvPr id="3" name="Content Placeholder 2">
            <a:extLst>
              <a:ext uri="{FF2B5EF4-FFF2-40B4-BE49-F238E27FC236}">
                <a16:creationId xmlns:a16="http://schemas.microsoft.com/office/drawing/2014/main" id="{6A9F4191-0038-A64F-8BCA-F3D725953B09}"/>
              </a:ext>
            </a:extLst>
          </p:cNvPr>
          <p:cNvSpPr>
            <a:spLocks noGrp="1"/>
          </p:cNvSpPr>
          <p:nvPr>
            <p:ph idx="1"/>
          </p:nvPr>
        </p:nvSpPr>
        <p:spPr>
          <a:xfrm>
            <a:off x="4414196" y="214314"/>
            <a:ext cx="7777501" cy="5657850"/>
          </a:xfrm>
        </p:spPr>
        <p:txBody>
          <a:bodyPr anchor="ctr">
            <a:normAutofit/>
          </a:bodyPr>
          <a:lstStyle/>
          <a:p>
            <a:pPr marL="0" indent="0" algn="just">
              <a:lnSpc>
                <a:spcPct val="110000"/>
              </a:lnSpc>
              <a:buNone/>
            </a:pPr>
            <a:endParaRPr lang="en-US" sz="1800" noProof="1"/>
          </a:p>
          <a:p>
            <a:pPr algn="just">
              <a:lnSpc>
                <a:spcPct val="110000"/>
              </a:lnSpc>
            </a:pPr>
            <a:r>
              <a:rPr lang="en-US" sz="1800" noProof="1"/>
              <a:t>Beynəlxalq Cinayət Məhkəməsi 1998-ci ildə yaradılıb və 2002-ci ildən isə 60 dövlətinin Roma Stutusunu (beynəlxalq müqavilə) fəaliyyətə başlayıb. Məhkəmə beynəlxalq ictimaiyyəti narahat edən ən ağır cinayətlərdə ittiham olunan şəxslərlə bağlı istintaq aparır və onları mühakimə edir. Bu cinayətlərə daxildir: soyqırım, müharibə cinayətləri, insanlığa qarşı cinayətlər və təcavüz (aqressiya) cinayətləri.</a:t>
            </a:r>
          </a:p>
          <a:p>
            <a:pPr algn="just">
              <a:lnSpc>
                <a:spcPct val="110000"/>
              </a:lnSpc>
            </a:pPr>
            <a:r>
              <a:rPr lang="en-US" sz="1800" noProof="1"/>
              <a:t>Məhkəmə məqsədi bu tipli cinayət törədən fərdlərin cəzasılığına son vermək, onları törətdikləri cinayətə görə mühakimə edərək bu tipli cinayətlərin qarşısını almaqdır. </a:t>
            </a:r>
          </a:p>
          <a:p>
            <a:pPr algn="just">
              <a:lnSpc>
                <a:spcPct val="110000"/>
              </a:lnSpc>
            </a:pPr>
            <a:r>
              <a:rPr lang="en-US" sz="1800" noProof="1"/>
              <a:t>Məhkəmə Roma Stutusu deyilən beynəlxalq müqavilə əsasında fəaliyyət göstərir və dünyada daimi əsasda yardılmış ilk cinayət məhkəməsi sayılır. </a:t>
            </a:r>
          </a:p>
          <a:p>
            <a:pPr algn="just">
              <a:lnSpc>
                <a:spcPct val="110000"/>
              </a:lnSpc>
            </a:pPr>
            <a:r>
              <a:rPr lang="en-US" sz="1800" noProof="1"/>
              <a:t>Məhkəmənin yaranma səbəbi daimi sülhə nail olmaqdır. </a:t>
            </a:r>
          </a:p>
          <a:p>
            <a:pPr>
              <a:lnSpc>
                <a:spcPct val="110000"/>
              </a:lnSpc>
            </a:pPr>
            <a:endParaRPr lang="en-US" sz="1400" noProof="1"/>
          </a:p>
        </p:txBody>
      </p:sp>
    </p:spTree>
    <p:extLst>
      <p:ext uri="{BB962C8B-B14F-4D97-AF65-F5344CB8AC3E}">
        <p14:creationId xmlns:p14="http://schemas.microsoft.com/office/powerpoint/2010/main" val="163735753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870151-9189-4C3A-8379-EF3D95827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arge skydiving group mid-air">
            <a:extLst>
              <a:ext uri="{FF2B5EF4-FFF2-40B4-BE49-F238E27FC236}">
                <a16:creationId xmlns:a16="http://schemas.microsoft.com/office/drawing/2014/main" id="{B4A6181A-4F45-8C67-3E46-3A214148A9AB}"/>
              </a:ext>
            </a:extLst>
          </p:cNvPr>
          <p:cNvPicPr>
            <a:picLocks noChangeAspect="1"/>
          </p:cNvPicPr>
          <p:nvPr/>
        </p:nvPicPr>
        <p:blipFill rotWithShape="1">
          <a:blip r:embed="rId3">
            <a:alphaModFix amt="50000"/>
            <a:grayscl/>
          </a:blip>
          <a:srcRect t="11569" r="-1" b="3842"/>
          <a:stretch/>
        </p:blipFill>
        <p:spPr>
          <a:xfrm>
            <a:off x="305" y="10"/>
            <a:ext cx="12191695" cy="6857990"/>
          </a:xfrm>
          <a:prstGeom prst="rect">
            <a:avLst/>
          </a:prstGeom>
        </p:spPr>
      </p:pic>
      <p:sp>
        <p:nvSpPr>
          <p:cNvPr id="11" name="Slide Number Placeholder 7">
            <a:extLst>
              <a:ext uri="{FF2B5EF4-FFF2-40B4-BE49-F238E27FC236}">
                <a16:creationId xmlns:a16="http://schemas.microsoft.com/office/drawing/2014/main" id="{123EA69C-102A-4DD0-9547-05DCD271D15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12301" y="443732"/>
            <a:ext cx="811019"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13" name="Footer Placeholder 6">
            <a:extLst>
              <a:ext uri="{FF2B5EF4-FFF2-40B4-BE49-F238E27FC236}">
                <a16:creationId xmlns:a16="http://schemas.microsoft.com/office/drawing/2014/main" id="{6A862265-5CA3-4C40-8582-7534C3B03C2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636" y="540921"/>
            <a:ext cx="4973915"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15" name="Rectangle 14">
            <a:extLst>
              <a:ext uri="{FF2B5EF4-FFF2-40B4-BE49-F238E27FC236}">
                <a16:creationId xmlns:a16="http://schemas.microsoft.com/office/drawing/2014/main" id="{600EF80B-0391-4082-9AF5-F15B091B4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93800"/>
            <a:ext cx="12192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F61F561F-97C2-BB40-8C53-268C68511810}"/>
              </a:ext>
            </a:extLst>
          </p:cNvPr>
          <p:cNvSpPr>
            <a:spLocks noGrp="1"/>
          </p:cNvSpPr>
          <p:nvPr>
            <p:ph type="title"/>
          </p:nvPr>
        </p:nvSpPr>
        <p:spPr>
          <a:xfrm>
            <a:off x="186908" y="1193795"/>
            <a:ext cx="4278765" cy="4699000"/>
          </a:xfrm>
        </p:spPr>
        <p:txBody>
          <a:bodyPr anchor="ctr">
            <a:normAutofit/>
          </a:bodyPr>
          <a:lstStyle/>
          <a:p>
            <a:r>
              <a:rPr lang="en-US" b="1" noProof="1"/>
              <a:t>Məhkəmə necə işləyir?</a:t>
            </a:r>
            <a:br>
              <a:rPr lang="en-US" noProof="1"/>
            </a:br>
            <a:endParaRPr lang="en-US" noProof="1"/>
          </a:p>
        </p:txBody>
      </p:sp>
      <p:pic>
        <p:nvPicPr>
          <p:cNvPr id="17" name="Picture 16">
            <a:extLst>
              <a:ext uri="{FF2B5EF4-FFF2-40B4-BE49-F238E27FC236}">
                <a16:creationId xmlns:a16="http://schemas.microsoft.com/office/drawing/2014/main" id="{B7438D12-0AE8-484F-B876-9E855987DC5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l="-116" t="474" r="66353" b="36564"/>
          <a:stretch/>
        </p:blipFill>
        <p:spPr>
          <a:xfrm rot="16200000">
            <a:off x="2735573" y="3465576"/>
            <a:ext cx="3849624" cy="155448"/>
          </a:xfrm>
          <a:prstGeom prst="rect">
            <a:avLst/>
          </a:prstGeom>
          <a:noFill/>
          <a:ln>
            <a:noFill/>
          </a:ln>
        </p:spPr>
      </p:pic>
      <p:sp>
        <p:nvSpPr>
          <p:cNvPr id="3" name="Content Placeholder 2">
            <a:extLst>
              <a:ext uri="{FF2B5EF4-FFF2-40B4-BE49-F238E27FC236}">
                <a16:creationId xmlns:a16="http://schemas.microsoft.com/office/drawing/2014/main" id="{9181262A-757E-3540-B39B-6951B4B6C09E}"/>
              </a:ext>
            </a:extLst>
          </p:cNvPr>
          <p:cNvSpPr>
            <a:spLocks noGrp="1"/>
          </p:cNvSpPr>
          <p:nvPr>
            <p:ph idx="1"/>
          </p:nvPr>
        </p:nvSpPr>
        <p:spPr>
          <a:xfrm>
            <a:off x="4976636" y="228601"/>
            <a:ext cx="7215364" cy="6629389"/>
          </a:xfrm>
        </p:spPr>
        <p:txBody>
          <a:bodyPr anchor="ctr">
            <a:normAutofit fontScale="70000" lnSpcReduction="20000"/>
          </a:bodyPr>
          <a:lstStyle/>
          <a:p>
            <a:pPr>
              <a:lnSpc>
                <a:spcPct val="110000"/>
              </a:lnSpc>
            </a:pPr>
            <a:r>
              <a:rPr lang="en-US" sz="1800" noProof="1"/>
              <a:t>Məhkəmə qeyd etdiyim kimi Roma Statusu əsasında yaradılıb və dörd cinayət üzrə yurisdiksiyaya (səlahiyyət) sahibdir. Bunlar hansılardır:</a:t>
            </a:r>
            <a:r>
              <a:rPr lang="en-US" sz="1800" b="1" noProof="1"/>
              <a:t> </a:t>
            </a:r>
            <a:endParaRPr lang="en-US" sz="1800" noProof="1"/>
          </a:p>
          <a:p>
            <a:pPr lvl="0">
              <a:lnSpc>
                <a:spcPct val="110000"/>
              </a:lnSpc>
            </a:pPr>
            <a:r>
              <a:rPr lang="en-US" sz="1800" b="1" noProof="1"/>
              <a:t>Genosid</a:t>
            </a:r>
            <a:endParaRPr lang="en-US" sz="1800" noProof="1"/>
          </a:p>
          <a:p>
            <a:pPr lvl="0">
              <a:lnSpc>
                <a:spcPct val="110000"/>
              </a:lnSpc>
            </a:pPr>
            <a:r>
              <a:rPr lang="en-US" sz="1800" b="1" noProof="1"/>
              <a:t>İnsanlığa qarşı cinayət</a:t>
            </a:r>
            <a:endParaRPr lang="en-US" sz="1800" noProof="1"/>
          </a:p>
          <a:p>
            <a:pPr lvl="0">
              <a:lnSpc>
                <a:spcPct val="110000"/>
              </a:lnSpc>
            </a:pPr>
            <a:r>
              <a:rPr lang="en-US" sz="1800" b="1" noProof="1"/>
              <a:t>müharibə cinayətləri </a:t>
            </a:r>
            <a:endParaRPr lang="en-US" sz="1800" noProof="1"/>
          </a:p>
          <a:p>
            <a:pPr lvl="0">
              <a:lnSpc>
                <a:spcPct val="110000"/>
              </a:lnSpc>
            </a:pPr>
            <a:r>
              <a:rPr lang="en-US" sz="1800" b="1" noProof="1"/>
              <a:t>Təcavüz cinayətləri (dövlətlərin suverenlik, ərazi bütövlüyü və müstəqilliyinə qarşı olan) </a:t>
            </a:r>
            <a:endParaRPr lang="en-US" sz="1800" noProof="1"/>
          </a:p>
          <a:p>
            <a:pPr>
              <a:lnSpc>
                <a:spcPct val="110000"/>
              </a:lnSpc>
            </a:pPr>
            <a:r>
              <a:rPr lang="en-US" sz="1800" noProof="1"/>
              <a:t>Qeyd edim ki, bu sonuncu cinayət növü üzərində səlahiyyəti 17 iyul 2018-ci ildə əldə edib. Yəni üzv dövlətlər bu barədə razılığa gələrək Məhkəməyə bu səlahiyyəti verib. </a:t>
            </a:r>
          </a:p>
          <a:p>
            <a:pPr>
              <a:lnSpc>
                <a:spcPct val="110000"/>
              </a:lnSpc>
            </a:pPr>
            <a:r>
              <a:rPr lang="en-US" sz="1800" noProof="1"/>
              <a:t>First, the crime of </a:t>
            </a:r>
            <a:r>
              <a:rPr lang="en-US" sz="1800" b="1" noProof="1"/>
              <a:t>genocide </a:t>
            </a:r>
            <a:r>
              <a:rPr lang="en-US" sz="1800" noProof="1"/>
              <a:t>is characterised by the specific intent to destroy in whole or in part a national, ethnic, racial or religious group by killing its members or by other means: causing serious bodily or mental harm to members of the group; deliberately inflicting on the group conditions of life calculated to bring about its physical destruction in whole or in part; imposing measures intended to prevent births within the group; or forcibly transferring children of the group to another group.</a:t>
            </a:r>
          </a:p>
          <a:p>
            <a:pPr>
              <a:lnSpc>
                <a:spcPct val="110000"/>
              </a:lnSpc>
            </a:pPr>
            <a:r>
              <a:rPr lang="en-US" sz="1800" noProof="1"/>
              <a:t>Second, the ICC can prosecute </a:t>
            </a:r>
            <a:r>
              <a:rPr lang="en-US" sz="1800" b="1" noProof="1"/>
              <a:t>crimes against humanity</a:t>
            </a:r>
            <a:r>
              <a:rPr lang="en-US" sz="1800" noProof="1"/>
              <a:t>, which are serious violations committed as part of a large-scale attack against any civilian population. The 15 forms of crimes against humanity listed in the Rome Statute include offences such as murder, rape, imprisonment, enforced disappearances, enslavement – particularly of women and children, sexual slavery, torture, apartheid and deportation.</a:t>
            </a:r>
          </a:p>
          <a:p>
            <a:pPr>
              <a:lnSpc>
                <a:spcPct val="110000"/>
              </a:lnSpc>
            </a:pPr>
            <a:r>
              <a:rPr lang="en-US" sz="1800" noProof="1"/>
              <a:t>Third, </a:t>
            </a:r>
            <a:r>
              <a:rPr lang="en-US" sz="1800" b="1" noProof="1"/>
              <a:t>war crimes</a:t>
            </a:r>
            <a:r>
              <a:rPr lang="en-US" sz="1800" noProof="1"/>
              <a:t> which are grave breaches of the Geneva conventions in the context of armed conflict and include, for instance, the use of child soldiers; the killing or torture of persons such as civilians or prisoners of war; intentionally directing attacks against hospitals, historic monuments, or buildings dedicated to religion, education, art, science or charitable purposes.</a:t>
            </a:r>
          </a:p>
          <a:p>
            <a:pPr>
              <a:lnSpc>
                <a:spcPct val="110000"/>
              </a:lnSpc>
            </a:pPr>
            <a:r>
              <a:rPr lang="en-US" sz="1800" noProof="1"/>
              <a:t>Finally, the fourth crime falling within the ICC's jurisdiction is the </a:t>
            </a:r>
            <a:r>
              <a:rPr lang="en-US" sz="1800" b="1" noProof="1"/>
              <a:t>crime of aggression</a:t>
            </a:r>
            <a:r>
              <a:rPr lang="en-US" sz="1800" noProof="1"/>
              <a:t>. It is the use of armed force by a State against the sovereignty, integrity or independence of another State. The definition of this crime was adopted through amending the Rome Statute at the first Review Conference of the Statute in Kampala, Uganda, in 2010.</a:t>
            </a:r>
          </a:p>
          <a:p>
            <a:pPr marL="0" indent="0">
              <a:lnSpc>
                <a:spcPct val="110000"/>
              </a:lnSpc>
              <a:buNone/>
            </a:pPr>
            <a:endParaRPr lang="en-US" sz="800" noProof="1"/>
          </a:p>
          <a:p>
            <a:pPr>
              <a:lnSpc>
                <a:spcPct val="110000"/>
              </a:lnSpc>
            </a:pPr>
            <a:endParaRPr lang="en-US" sz="800" noProof="1"/>
          </a:p>
        </p:txBody>
      </p:sp>
      <p:sp>
        <p:nvSpPr>
          <p:cNvPr id="19" name="Date Placeholder 1">
            <a:extLst>
              <a:ext uri="{FF2B5EF4-FFF2-40B4-BE49-F238E27FC236}">
                <a16:creationId xmlns:a16="http://schemas.microsoft.com/office/drawing/2014/main" id="{3FBF03E8-C602-4192-9C52-F84B29FDCC88}"/>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23229" y="6007878"/>
            <a:ext cx="3500715"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147757822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870151-9189-4C3A-8379-EF3D95827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Many question marks on black background">
            <a:extLst>
              <a:ext uri="{FF2B5EF4-FFF2-40B4-BE49-F238E27FC236}">
                <a16:creationId xmlns:a16="http://schemas.microsoft.com/office/drawing/2014/main" id="{AE0B90DF-E9AF-328F-C5B7-655774BBC0BA}"/>
              </a:ext>
            </a:extLst>
          </p:cNvPr>
          <p:cNvPicPr>
            <a:picLocks noChangeAspect="1"/>
          </p:cNvPicPr>
          <p:nvPr/>
        </p:nvPicPr>
        <p:blipFill rotWithShape="1">
          <a:blip r:embed="rId2">
            <a:alphaModFix amt="50000"/>
          </a:blip>
          <a:srcRect t="7785" r="-1" b="-1"/>
          <a:stretch/>
        </p:blipFill>
        <p:spPr>
          <a:xfrm>
            <a:off x="305" y="10"/>
            <a:ext cx="12191695" cy="6857990"/>
          </a:xfrm>
          <a:prstGeom prst="rect">
            <a:avLst/>
          </a:prstGeom>
        </p:spPr>
      </p:pic>
      <p:sp>
        <p:nvSpPr>
          <p:cNvPr id="11" name="Slide Number Placeholder 7">
            <a:extLst>
              <a:ext uri="{FF2B5EF4-FFF2-40B4-BE49-F238E27FC236}">
                <a16:creationId xmlns:a16="http://schemas.microsoft.com/office/drawing/2014/main" id="{123EA69C-102A-4DD0-9547-05DCD271D15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12301" y="443732"/>
            <a:ext cx="811019"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13" name="Footer Placeholder 6">
            <a:extLst>
              <a:ext uri="{FF2B5EF4-FFF2-40B4-BE49-F238E27FC236}">
                <a16:creationId xmlns:a16="http://schemas.microsoft.com/office/drawing/2014/main" id="{6A862265-5CA3-4C40-8582-7534C3B03C2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636" y="540921"/>
            <a:ext cx="4973915"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15" name="Rectangle 14">
            <a:extLst>
              <a:ext uri="{FF2B5EF4-FFF2-40B4-BE49-F238E27FC236}">
                <a16:creationId xmlns:a16="http://schemas.microsoft.com/office/drawing/2014/main" id="{600EF80B-0391-4082-9AF5-F15B091B4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93800"/>
            <a:ext cx="12192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673CE5A2-401E-F340-9120-A1C0A0D1624A}"/>
              </a:ext>
            </a:extLst>
          </p:cNvPr>
          <p:cNvSpPr>
            <a:spLocks noGrp="1"/>
          </p:cNvSpPr>
          <p:nvPr>
            <p:ph type="title"/>
          </p:nvPr>
        </p:nvSpPr>
        <p:spPr>
          <a:xfrm>
            <a:off x="1130271" y="1193800"/>
            <a:ext cx="3193050" cy="4699000"/>
          </a:xfrm>
        </p:spPr>
        <p:txBody>
          <a:bodyPr anchor="ctr">
            <a:normAutofit/>
          </a:bodyPr>
          <a:lstStyle/>
          <a:p>
            <a:r>
              <a:rPr lang="az-Latn-AZ" b="1" dirty="0"/>
              <a:t>Məhkəmənin yurisdiksiyası</a:t>
            </a:r>
            <a:br>
              <a:rPr lang="en-US" dirty="0"/>
            </a:br>
            <a:endParaRPr lang="en-US" dirty="0"/>
          </a:p>
        </p:txBody>
      </p:sp>
      <p:cxnSp>
        <p:nvCxnSpPr>
          <p:cNvPr id="17" name="Straight Connector 16">
            <a:extLst>
              <a:ext uri="{FF2B5EF4-FFF2-40B4-BE49-F238E27FC236}">
                <a16:creationId xmlns:a16="http://schemas.microsoft.com/office/drawing/2014/main" id="{D33AC32D-5F44-45F7-A0BD-7C11A86BE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85D79E5-3BA3-314B-95E7-590D618891E3}"/>
              </a:ext>
            </a:extLst>
          </p:cNvPr>
          <p:cNvSpPr>
            <a:spLocks noGrp="1"/>
          </p:cNvSpPr>
          <p:nvPr>
            <p:ph idx="1"/>
          </p:nvPr>
        </p:nvSpPr>
        <p:spPr>
          <a:xfrm>
            <a:off x="4856214" y="135924"/>
            <a:ext cx="7335786" cy="6326660"/>
          </a:xfrm>
        </p:spPr>
        <p:txBody>
          <a:bodyPr anchor="ctr">
            <a:normAutofit fontScale="77500" lnSpcReduction="20000"/>
          </a:bodyPr>
          <a:lstStyle/>
          <a:p>
            <a:pPr algn="just">
              <a:lnSpc>
                <a:spcPct val="110000"/>
              </a:lnSpc>
            </a:pPr>
            <a:endParaRPr lang="az-Latn-AZ" sz="1800" dirty="0"/>
          </a:p>
          <a:p>
            <a:pPr algn="just">
              <a:lnSpc>
                <a:spcPct val="110000"/>
              </a:lnSpc>
            </a:pPr>
            <a:endParaRPr lang="az-Latn-AZ" sz="1800" dirty="0"/>
          </a:p>
          <a:p>
            <a:pPr algn="just">
              <a:lnSpc>
                <a:spcPct val="110000"/>
              </a:lnSpc>
            </a:pPr>
            <a:r>
              <a:rPr lang="az-Latn-AZ" sz="1800" dirty="0"/>
              <a:t>Qeyd edim ki, məhkəmənin 1 iyul 2002-ci ildən sonra törədilən cinayətlərlə bağlı yüriskdisiyası var. Ondan əvvəl olanların araşdırılmasında məhkəmənin səlahiyyəti yoxdur. Təcavüz cinayətləri isə 17 iyul 2018-ci ildən tanınır. </a:t>
            </a:r>
            <a:endParaRPr lang="en-US" sz="1800" dirty="0"/>
          </a:p>
          <a:p>
            <a:pPr lvl="0" algn="just">
              <a:lnSpc>
                <a:spcPct val="110000"/>
              </a:lnSpc>
            </a:pPr>
            <a:r>
              <a:rPr lang="az-Latn-AZ" sz="1800" b="1" dirty="0"/>
              <a:t>Hansı şərtlər ödəndikdə məhkəmə işə baxa bilir? </a:t>
            </a:r>
            <a:endParaRPr lang="en-US" sz="1800" dirty="0"/>
          </a:p>
          <a:p>
            <a:pPr algn="just">
              <a:lnSpc>
                <a:spcPct val="110000"/>
              </a:lnSpc>
            </a:pPr>
            <a:r>
              <a:rPr lang="az-Latn-AZ" sz="1800" dirty="0"/>
              <a:t>a. Cinayət, üzv olan dövlətin vətəndaşı tərəfindən törədildikdə, üzv olan dövlətlərdən birinin ərazisində törədildikdə (məsələn hətta üzv olmayan dövlətin vətəndaşı olmasa da, həmin fərdi məsuliyyətə cəlb edirlər) </a:t>
            </a:r>
            <a:endParaRPr lang="en-US" sz="1800" dirty="0"/>
          </a:p>
          <a:p>
            <a:pPr algn="just">
              <a:lnSpc>
                <a:spcPct val="110000"/>
              </a:lnSpc>
            </a:pPr>
            <a:r>
              <a:rPr lang="az-Latn-AZ" sz="1800" dirty="0"/>
              <a:t>b. BMT-nin Təhlükəsizlik Şurasının Məhkəmənin Prokuroruna müraciətindən sonra </a:t>
            </a:r>
          </a:p>
          <a:p>
            <a:pPr algn="just">
              <a:lnSpc>
                <a:spcPct val="110000"/>
              </a:lnSpc>
            </a:pPr>
            <a:r>
              <a:rPr lang="en-US" sz="1800" noProof="1"/>
              <a:t>Təcavüz aktı ilə bağlı BMT Təhlükəsizlik Şurasının müraciəti olmadıqda, Prokuror öz təşəbbüsü ilə və ya İştirakçı Dövlətin sorğusu əsasında araşdırmaya başlaya bilər. Prokuror əvvəlcə Təhlükəsizlik Şurasının müvafiq dövlətin törətdiyi təcavüz aktına dair qərar qəbul edib-etmədiyini müəyyən etməlidir. Prokurorun vəziyyətlə bağlı BMT Təhlükəsizlik Şurasına bildiriş verdiyi tarixdən sonra altı ay ərzində belə bir qərar qəbul edilmədikdə, Prokuror, Məhkəməyəqədər Şöbənin təhqiqatın başlanmasına icazə verməsi şərti ilə istintaqı davam etdirə bilər. Ancaq ya təqsirləndirilən şəxsin vətəndaşı olduğu dövlət, ya da cinayətin törədildiyi dövlət Roma Statutunun tərəfi olmalıdır.</a:t>
            </a:r>
          </a:p>
          <a:p>
            <a:pPr algn="just">
              <a:lnSpc>
                <a:spcPct val="110000"/>
              </a:lnSpc>
            </a:pPr>
            <a:r>
              <a:rPr lang="en-US" sz="1800" noProof="1"/>
              <a:t>BƏM yalnız sözügedən dövlətin “istintaq və ya təhqiqatı həyata keçirmək istəmədiyi və ya həyata keçirmək iqtidarında olmadığı” halda icraata başlayır (Nizamnamə, Maddə 17).Bu o deməkdir ki, əgər milli hüquqi şəxs bu cür prosedurları həyata keçirirsə, BƏM məhkəmə prosesinin vicdanla həyata keçirilmədiyini sübut etmədkyi müddətcə hərəkət edə bilməz (IV Bölmədə daha ətraflı izah olunur). Bu yanaşmanın məqsədi mümkün olduqda dövlətləri öz istintaqlarını həyata keçirməyə təşviq etməkdir.</a:t>
            </a:r>
          </a:p>
          <a:p>
            <a:pPr>
              <a:lnSpc>
                <a:spcPct val="110000"/>
              </a:lnSpc>
            </a:pPr>
            <a:endParaRPr lang="en-US" sz="1000" noProof="1"/>
          </a:p>
          <a:p>
            <a:pPr>
              <a:lnSpc>
                <a:spcPct val="110000"/>
              </a:lnSpc>
            </a:pPr>
            <a:endParaRPr lang="en-US" sz="1000" noProof="1"/>
          </a:p>
          <a:p>
            <a:pPr>
              <a:lnSpc>
                <a:spcPct val="110000"/>
              </a:lnSpc>
            </a:pPr>
            <a:endParaRPr lang="en-US" sz="1000" dirty="0"/>
          </a:p>
        </p:txBody>
      </p:sp>
      <p:sp>
        <p:nvSpPr>
          <p:cNvPr id="19" name="Date Placeholder 1">
            <a:extLst>
              <a:ext uri="{FF2B5EF4-FFF2-40B4-BE49-F238E27FC236}">
                <a16:creationId xmlns:a16="http://schemas.microsoft.com/office/drawing/2014/main" id="{3FBF03E8-C602-4192-9C52-F84B29FDCC88}"/>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23229" y="6007878"/>
            <a:ext cx="3500715"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235512502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28373B5-F4E4-4102-9D27-E17631B4C7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6" name="Rectangle 9">
            <a:extLst>
              <a:ext uri="{FF2B5EF4-FFF2-40B4-BE49-F238E27FC236}">
                <a16:creationId xmlns:a16="http://schemas.microsoft.com/office/drawing/2014/main" id="{F23306E6-5D0B-439F-BB88-7F1CEA89BD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7" name="Straight Connector 11">
            <a:extLst>
              <a:ext uri="{FF2B5EF4-FFF2-40B4-BE49-F238E27FC236}">
                <a16:creationId xmlns:a16="http://schemas.microsoft.com/office/drawing/2014/main" id="{23D9016E-713D-40ED-A242-4F407E9053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9" name="Picture 13">
            <a:extLst>
              <a:ext uri="{FF2B5EF4-FFF2-40B4-BE49-F238E27FC236}">
                <a16:creationId xmlns:a16="http://schemas.microsoft.com/office/drawing/2014/main" id="{06E4F4B6-B981-4284-BB88-5B702BA3D7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 useBgFill="1">
        <p:nvSpPr>
          <p:cNvPr id="16" name="Rectangle 15">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0" name="Rectangle 19">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180" y="638508"/>
            <a:ext cx="10905339" cy="4843439"/>
          </a:xfrm>
          <a:prstGeom prst="rect">
            <a:avLst/>
          </a:prstGeom>
          <a:gradFill rotWithShape="1">
            <a:gsLst>
              <a:gs pos="0">
                <a:sysClr val="windowText" lastClr="000000">
                  <a:lumMod val="85000"/>
                  <a:lumOff val="15000"/>
                </a:sysClr>
              </a:gs>
              <a:gs pos="100000">
                <a:sysClr val="windowText" lastClr="000000">
                  <a:lumMod val="95000"/>
                  <a:lumOff val="5000"/>
                </a:sysClr>
              </a:gs>
            </a:gsLst>
            <a:lin ang="5400000" scaled="0"/>
          </a:gradFill>
          <a:ln w="76200" cap="flat" cmpd="sng" algn="ctr">
            <a:noFill/>
            <a:prstDash val="solid"/>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txBody>
          <a:bodyPr rtlCol="0" anchor="ctr"/>
          <a:lstStyle/>
          <a:p>
            <a:pPr algn="ctr" defTabSz="914400"/>
            <a:endParaRPr lang="en-US" kern="0">
              <a:solidFill>
                <a:prstClr val="white"/>
              </a:solidFill>
              <a:latin typeface="Century Gothic" panose="020B0502020202020204"/>
            </a:endParaRPr>
          </a:p>
        </p:txBody>
      </p:sp>
      <p:sp>
        <p:nvSpPr>
          <p:cNvPr id="22" name="Rectangle 21">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gradFill rotWithShape="1">
            <a:gsLst>
              <a:gs pos="0">
                <a:srgbClr val="DADADA"/>
              </a:gs>
              <a:gs pos="100000">
                <a:srgbClr val="FFFFFE"/>
              </a:gs>
            </a:gsLst>
            <a:lin ang="16200000" scaled="0"/>
          </a:gradFill>
          <a:ln w="50800" cap="flat" cmpd="sng" algn="ctr">
            <a:solidFill>
              <a:srgbClr val="191919"/>
            </a:solidFill>
            <a:prstDash val="solid"/>
            <a:miter lim="800000"/>
          </a:ln>
          <a:effectLst>
            <a:innerShdw blurRad="63500" dist="88900" dir="14100000">
              <a:srgbClr val="000000">
                <a:alpha val="30000"/>
              </a:srgbClr>
            </a:innerShdw>
          </a:effectLst>
          <a:scene3d>
            <a:camera prst="orthographicFront"/>
            <a:lightRig rig="threePt" dir="t"/>
          </a:scene3d>
          <a:sp3d>
            <a:bevelT prst="relaxedInset"/>
          </a:sp3d>
        </p:spPr>
        <p:txBody>
          <a:bodyPr rtlCol="0" anchor="ctr"/>
          <a:lstStyle/>
          <a:p>
            <a:pPr algn="ctr" defTabSz="914400"/>
            <a:endParaRPr lang="en-US" kern="0">
              <a:solidFill>
                <a:prstClr val="white"/>
              </a:solidFill>
              <a:latin typeface="Century Gothic" panose="020B0502020202020204"/>
            </a:endParaRPr>
          </a:p>
        </p:txBody>
      </p:sp>
      <p:sp>
        <p:nvSpPr>
          <p:cNvPr id="24" name="Rectangle 23">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645" y="1030259"/>
            <a:ext cx="10122408" cy="4059936"/>
          </a:xfrm>
          <a:prstGeom prst="rect">
            <a:avLst/>
          </a:prstGeom>
          <a:solidFill>
            <a:srgbClr val="FFFFFE"/>
          </a:solidFill>
          <a:ln w="6350" cap="flat" cmpd="sng" algn="ctr">
            <a:solidFill>
              <a:srgbClr val="DCDCE0"/>
            </a:solidFill>
            <a:prstDash val="solid"/>
          </a:ln>
          <a:effectLst/>
        </p:spPr>
        <p:txBody>
          <a:bodyPr rtlCol="0" anchor="ctr"/>
          <a:lstStyle/>
          <a:p>
            <a:pPr algn="ctr" defTabSz="914400"/>
            <a:endParaRPr lang="en-US" kern="0">
              <a:solidFill>
                <a:prstClr val="white"/>
              </a:solidFill>
              <a:latin typeface="Century Gothic" panose="020B0502020202020204"/>
            </a:endParaRPr>
          </a:p>
        </p:txBody>
      </p:sp>
      <p:sp>
        <p:nvSpPr>
          <p:cNvPr id="2" name="Title 1">
            <a:extLst>
              <a:ext uri="{FF2B5EF4-FFF2-40B4-BE49-F238E27FC236}">
                <a16:creationId xmlns:a16="http://schemas.microsoft.com/office/drawing/2014/main" id="{1D93087F-4F02-86A0-F8F5-3318FE5FAA65}"/>
              </a:ext>
            </a:extLst>
          </p:cNvPr>
          <p:cNvSpPr>
            <a:spLocks noGrp="1"/>
          </p:cNvSpPr>
          <p:nvPr>
            <p:ph type="title"/>
          </p:nvPr>
        </p:nvSpPr>
        <p:spPr>
          <a:xfrm>
            <a:off x="1546222" y="1584552"/>
            <a:ext cx="9099255" cy="2537251"/>
          </a:xfrm>
        </p:spPr>
        <p:txBody>
          <a:bodyPr vert="horz" lIns="91440" tIns="45720" rIns="91440" bIns="0" rtlCol="0" anchor="ctr">
            <a:normAutofit/>
          </a:bodyPr>
          <a:lstStyle/>
          <a:p>
            <a:pPr algn="ctr"/>
            <a:r>
              <a:rPr lang="en-US" sz="6800" b="1" noProof="1">
                <a:solidFill>
                  <a:srgbClr val="454545"/>
                </a:solidFill>
              </a:rPr>
              <a:t>Ukrayna işi</a:t>
            </a:r>
          </a:p>
        </p:txBody>
      </p:sp>
      <p:cxnSp>
        <p:nvCxnSpPr>
          <p:cNvPr id="26" name="Straight Connector 25">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8" name="Picture 27">
            <a:extLst>
              <a:ext uri="{FF2B5EF4-FFF2-40B4-BE49-F238E27FC236}">
                <a16:creationId xmlns:a16="http://schemas.microsoft.com/office/drawing/2014/main" id="{1EDE8358-DCAB-4435-B043-58877C67435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Tree>
    <p:extLst>
      <p:ext uri="{BB962C8B-B14F-4D97-AF65-F5344CB8AC3E}">
        <p14:creationId xmlns:p14="http://schemas.microsoft.com/office/powerpoint/2010/main" val="305949473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AA7CB-E331-446E-7DAF-8FC0B0F78862}"/>
              </a:ext>
            </a:extLst>
          </p:cNvPr>
          <p:cNvSpPr>
            <a:spLocks noGrp="1"/>
          </p:cNvSpPr>
          <p:nvPr>
            <p:ph type="title"/>
          </p:nvPr>
        </p:nvSpPr>
        <p:spPr>
          <a:xfrm>
            <a:off x="1130270" y="191386"/>
            <a:ext cx="9603275" cy="701749"/>
          </a:xfrm>
        </p:spPr>
        <p:txBody>
          <a:bodyPr>
            <a:normAutofit/>
          </a:bodyPr>
          <a:lstStyle/>
          <a:p>
            <a:pPr algn="ctr"/>
            <a:r>
              <a:rPr lang="en-US" b="1" dirty="0" err="1"/>
              <a:t>Bilinənlər</a:t>
            </a:r>
            <a:r>
              <a:rPr lang="en-US" b="1" dirty="0"/>
              <a:t> </a:t>
            </a:r>
          </a:p>
        </p:txBody>
      </p:sp>
      <p:sp>
        <p:nvSpPr>
          <p:cNvPr id="3" name="Content Placeholder 2">
            <a:extLst>
              <a:ext uri="{FF2B5EF4-FFF2-40B4-BE49-F238E27FC236}">
                <a16:creationId xmlns:a16="http://schemas.microsoft.com/office/drawing/2014/main" id="{8704CA68-4D3C-FC10-88D7-66222C5269EE}"/>
              </a:ext>
            </a:extLst>
          </p:cNvPr>
          <p:cNvSpPr>
            <a:spLocks noGrp="1"/>
          </p:cNvSpPr>
          <p:nvPr>
            <p:ph idx="1"/>
          </p:nvPr>
        </p:nvSpPr>
        <p:spPr>
          <a:xfrm>
            <a:off x="0" y="893135"/>
            <a:ext cx="12192000" cy="5231218"/>
          </a:xfrm>
        </p:spPr>
        <p:txBody>
          <a:bodyPr>
            <a:normAutofit/>
          </a:bodyPr>
          <a:lstStyle/>
          <a:p>
            <a:r>
              <a:rPr lang="en-US" noProof="1"/>
              <a:t>BCM-nin Prokuroru Ukraynada baş verənlərlə bağlı cinayət işi açıb,</a:t>
            </a:r>
          </a:p>
          <a:p>
            <a:r>
              <a:rPr lang="en-US" noProof="1"/>
              <a:t>Nə Ukrayna nə də Rusiya BCM-nin üzvü deyil,</a:t>
            </a:r>
          </a:p>
          <a:p>
            <a:pPr algn="just"/>
            <a:r>
              <a:rPr lang="en-US" noProof="1"/>
              <a:t>Ancaq Ukrayna bəyannamə qəbul edirək BCM-nin ad hoc (xüsusi) yurisdiksiyasını 2013-2014-cü ill’rd’Maydan hərəkətatında baş verənlər bağlı və ikinci isə Krımın işğalı və Ukraynanın şərqində proksi müharibələrlə bağlı qəbul edib (sonuncu 20-fevral 2014-cü ildən bu günə olan cinayətləri əhatə edir və dairəsinə görə birincidən daha genişdir) İkinci işlə bağlı cinayətlər bu günə kimi davam edən müharibədə baş verənləri fiksasiya edir. </a:t>
            </a:r>
          </a:p>
          <a:p>
            <a:pPr algn="just"/>
            <a:r>
              <a:rPr lang="en-US" noProof="1"/>
              <a:t>2022-ci ilin fevralın 28-dən isə ilkin təhqiqtaın nəticələrinə əsaslanan prokurorluq “Ukraynada vəziyyət”lə bağlı istintaqa başlamaq üçün səlahiyyətləndirilməsi üçün Məhkəməyəqədər Palata (Pre-trial chamber) müraciət edir. Bu yeni istintaq cinayətlərin dairəsini genişləndirir. 2 martda 2022-ci 40-dan çox ölkənin müraciətindən sonra (hazırda 43) Prokuror istintaqa başlamaq qərarı verir. </a:t>
            </a:r>
          </a:p>
          <a:p>
            <a:endParaRPr lang="en-US" noProof="1"/>
          </a:p>
          <a:p>
            <a:endParaRPr lang="en-US" noProof="1"/>
          </a:p>
          <a:p>
            <a:endParaRPr lang="en-US" noProof="1"/>
          </a:p>
        </p:txBody>
      </p:sp>
    </p:spTree>
    <p:extLst>
      <p:ext uri="{BB962C8B-B14F-4D97-AF65-F5344CB8AC3E}">
        <p14:creationId xmlns:p14="http://schemas.microsoft.com/office/powerpoint/2010/main" val="237481360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AA7CB-E331-446E-7DAF-8FC0B0F78862}"/>
              </a:ext>
            </a:extLst>
          </p:cNvPr>
          <p:cNvSpPr>
            <a:spLocks noGrp="1"/>
          </p:cNvSpPr>
          <p:nvPr>
            <p:ph type="title"/>
          </p:nvPr>
        </p:nvSpPr>
        <p:spPr>
          <a:xfrm>
            <a:off x="1130270" y="191386"/>
            <a:ext cx="9603275" cy="701749"/>
          </a:xfrm>
        </p:spPr>
        <p:txBody>
          <a:bodyPr>
            <a:normAutofit/>
          </a:bodyPr>
          <a:lstStyle/>
          <a:p>
            <a:pPr algn="ctr"/>
            <a:r>
              <a:rPr lang="en-US" b="1" dirty="0" err="1"/>
              <a:t>Bilinənlər</a:t>
            </a:r>
            <a:r>
              <a:rPr lang="en-US" b="1" dirty="0"/>
              <a:t> </a:t>
            </a:r>
          </a:p>
        </p:txBody>
      </p:sp>
      <p:sp>
        <p:nvSpPr>
          <p:cNvPr id="3" name="Content Placeholder 2">
            <a:extLst>
              <a:ext uri="{FF2B5EF4-FFF2-40B4-BE49-F238E27FC236}">
                <a16:creationId xmlns:a16="http://schemas.microsoft.com/office/drawing/2014/main" id="{8704CA68-4D3C-FC10-88D7-66222C5269EE}"/>
              </a:ext>
            </a:extLst>
          </p:cNvPr>
          <p:cNvSpPr>
            <a:spLocks noGrp="1"/>
          </p:cNvSpPr>
          <p:nvPr>
            <p:ph idx="1"/>
          </p:nvPr>
        </p:nvSpPr>
        <p:spPr>
          <a:xfrm>
            <a:off x="0" y="893135"/>
            <a:ext cx="12192000" cy="5231218"/>
          </a:xfrm>
        </p:spPr>
        <p:txBody>
          <a:bodyPr>
            <a:normAutofit/>
          </a:bodyPr>
          <a:lstStyle/>
          <a:p>
            <a:pPr algn="just"/>
            <a:r>
              <a:rPr lang="en-US" noProof="1"/>
              <a:t>Prokurorluğun bu qərarında 2022-ci ildə Rusiya Ukraynanı tam işğa etmək üçün müharibəyə başlaması ciddi təsir edir. Sivil yaşayış massivlərinin (məktəb, baxça, yaşayış binaları, xəstəxanalar, su hövzələri və elektrik şəbəkələri) bombalanması, qadağan olunmuşbombaların istifadəsi, Buçada 400-dən çox sivilin öldürülməsi, bəzilərinə işgənclərin verilməsi və cinsi zorakılığa məruz qoyulması və Ukraynadan olan uşaqların Rusiyaya məcburi köçürülməsi Ukraynada beynəxalq cinayətlərin törədildiyini göstərirdi. </a:t>
            </a:r>
          </a:p>
          <a:p>
            <a:pPr algn="just"/>
            <a:r>
              <a:rPr lang="en-US" noProof="1"/>
              <a:t>Məhz elə sonuncu cinayətə görə, 17 mart 2023-cü il tarixində BCM-nin II Məhkəməyədər Palatası Ukraynadakı vəziyyətlə əlaqədar iki şəxsin həbsinə order verdi: Rusiya Federasiyasının Prezidenti Vladimir Vladimiroviç Putin və Uşaq Hüquqları üzrə Müvəkkili Mariya Alekseyevna Lvova-Belova. Palata prokurorluğun 22 fevral 2023-cü il vəsatətlərinə əsasən hesab etdi ki, hər bir şübhəli şəxsin əhalinin (uşaqların) qanunsuz deportasiyası və əhalinin (uşaqların - Ukraynalı uşaqların ziyanına) qanunsuz köçürülməsi ilə bağlı hərbi cinayətə görə məsuliyyət daşıdığını düşünmək üçün ağlabatan əsaslar var. </a:t>
            </a:r>
          </a:p>
          <a:p>
            <a:endParaRPr lang="en-US" noProof="1"/>
          </a:p>
          <a:p>
            <a:endParaRPr lang="en-US" noProof="1"/>
          </a:p>
        </p:txBody>
      </p:sp>
    </p:spTree>
    <p:extLst>
      <p:ext uri="{BB962C8B-B14F-4D97-AF65-F5344CB8AC3E}">
        <p14:creationId xmlns:p14="http://schemas.microsoft.com/office/powerpoint/2010/main" val="400722858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{0C379B4E-C5DE-1646-A19E-B768A4256F9C}tf10001119</Template>
  <TotalTime>267</TotalTime>
  <Words>1753</Words>
  <Application>Microsoft Macintosh PowerPoint</Application>
  <PresentationFormat>Widescreen</PresentationFormat>
  <Paragraphs>76</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Times</vt:lpstr>
      <vt:lpstr>Times New Roman</vt:lpstr>
      <vt:lpstr>Gallery</vt:lpstr>
      <vt:lpstr>Beynəlxalq Məhkəmələr</vt:lpstr>
      <vt:lpstr>Beynəlxalq Ədalət Məhkəməsi </vt:lpstr>
      <vt:lpstr>Mübahisəli işlər və Məsləhətlər</vt:lpstr>
      <vt:lpstr>Beynəlxalq Cinayət Məhkəməsi (BƏM)</vt:lpstr>
      <vt:lpstr>Məhkəmə necə işləyir? </vt:lpstr>
      <vt:lpstr>Məhkəmənin yurisdiksiyası </vt:lpstr>
      <vt:lpstr>Ukrayna işi</vt:lpstr>
      <vt:lpstr>Bilinənlər </vt:lpstr>
      <vt:lpstr>Bilinənlər </vt:lpstr>
      <vt:lpstr>Yanlış başa düşülənlər və çətinliklər</vt:lpstr>
      <vt:lpstr>ABŞ</vt:lpstr>
      <vt:lpstr>İsrail</vt:lpstr>
      <vt:lpstr>BMT-nin 9 komitəsi – kvazi məhkəmələr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Beynəxlalq Məhkəmələr</dc:title>
  <dc:creator>Office365</dc:creator>
  <cp:lastModifiedBy>Office365</cp:lastModifiedBy>
  <cp:revision>14</cp:revision>
  <dcterms:created xsi:type="dcterms:W3CDTF">2021-07-07T13:17:45Z</dcterms:created>
  <dcterms:modified xsi:type="dcterms:W3CDTF">2023-05-06T07:59:57Z</dcterms:modified>
</cp:coreProperties>
</file>