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36" r:id="rId1"/>
  </p:sldMasterIdLst>
  <p:sldIdLst>
    <p:sldId id="256" r:id="rId2"/>
    <p:sldId id="265" r:id="rId3"/>
    <p:sldId id="311" r:id="rId4"/>
    <p:sldId id="279" r:id="rId5"/>
    <p:sldId id="280" r:id="rId6"/>
    <p:sldId id="314" r:id="rId7"/>
    <p:sldId id="312" r:id="rId8"/>
    <p:sldId id="313" r:id="rId9"/>
    <p:sldId id="291" r:id="rId10"/>
    <p:sldId id="316" r:id="rId11"/>
    <p:sldId id="317" r:id="rId12"/>
    <p:sldId id="318" r:id="rId13"/>
    <p:sldId id="315" r:id="rId14"/>
    <p:sldId id="320" r:id="rId15"/>
    <p:sldId id="319" r:id="rId16"/>
    <p:sldId id="322" r:id="rId17"/>
    <p:sldId id="321" r:id="rId18"/>
    <p:sldId id="271"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без заголовка" id="{27E25C8A-4BD4-45AA-BCA3-D2E4BF57AA0D}">
          <p14:sldIdLst>
            <p14:sldId id="256"/>
            <p14:sldId id="265"/>
            <p14:sldId id="311"/>
            <p14:sldId id="279"/>
            <p14:sldId id="280"/>
            <p14:sldId id="314"/>
            <p14:sldId id="312"/>
            <p14:sldId id="313"/>
            <p14:sldId id="291"/>
            <p14:sldId id="316"/>
            <p14:sldId id="317"/>
            <p14:sldId id="318"/>
            <p14:sldId id="315"/>
            <p14:sldId id="320"/>
            <p14:sldId id="319"/>
            <p14:sldId id="322"/>
            <p14:sldId id="321"/>
            <p14:sldId id="27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9" autoAdjust="0"/>
    <p:restoredTop sz="94692" autoAdjust="0"/>
  </p:normalViewPr>
  <p:slideViewPr>
    <p:cSldViewPr>
      <p:cViewPr varScale="1">
        <p:scale>
          <a:sx n="86" d="100"/>
          <a:sy n="86" d="100"/>
        </p:scale>
        <p:origin x="996"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08.04.2023</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93659187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08.04.2023</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417625510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08.04.2023</a:t>
            </a:fld>
            <a:endParaRPr lang="ru-RU"/>
          </a:p>
        </p:txBody>
      </p:sp>
      <p:sp>
        <p:nvSpPr>
          <p:cNvPr id="5" name="Footer Placeholder 4"/>
          <p:cNvSpPr>
            <a:spLocks noGrp="1"/>
          </p:cNvSpPr>
          <p:nvPr>
            <p:ph type="ftr" sz="quarter" idx="11"/>
          </p:nvPr>
        </p:nvSpPr>
        <p:spPr/>
        <p:txBody>
          <a:bodyPr/>
          <a:lstStyle/>
          <a:p>
            <a:endParaRPr lang="ru-RU"/>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9B0651-EE4F-4900-A07F-96A6BFA9D0F0}" type="slidenum">
              <a:rPr lang="ru-RU" smtClean="0"/>
              <a:pPr/>
              <a:t>‹#›</a:t>
            </a:fld>
            <a:endParaRPr lang="ru-RU"/>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2249093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08.04.2023</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395933796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08.04.2023</a:t>
            </a:fld>
            <a:endParaRPr lang="ru-RU"/>
          </a:p>
        </p:txBody>
      </p:sp>
      <p:sp>
        <p:nvSpPr>
          <p:cNvPr id="6" name="Footer Placeholder 5"/>
          <p:cNvSpPr>
            <a:spLocks noGrp="1"/>
          </p:cNvSpPr>
          <p:nvPr>
            <p:ph type="ftr" sz="quarter" idx="11"/>
          </p:nvPr>
        </p:nvSpPr>
        <p:spPr/>
        <p:txBody>
          <a:bodyPr/>
          <a:lstStyle/>
          <a:p>
            <a:endParaRPr lang="ru-RU"/>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9B0651-EE4F-4900-A07F-96A6BFA9D0F0}" type="slidenum">
              <a:rPr lang="ru-RU" smtClean="0"/>
              <a:pPr/>
              <a:t>‹#›</a:t>
            </a:fld>
            <a:endParaRPr lang="ru-RU"/>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808123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08.04.2023</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36076767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08.04.2023</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207743009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08.04.2023</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243383519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08.04.2023</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199308042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08.04.2023</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25508466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pPr/>
              <a:t>08.04.2023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324058971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pPr/>
              <a:t>08.04.2023</a:t>
            </a:fld>
            <a:endParaRPr lang="ru-RU"/>
          </a:p>
        </p:txBody>
      </p:sp>
      <p:sp>
        <p:nvSpPr>
          <p:cNvPr id="8" name="Footer Placeholder 7"/>
          <p:cNvSpPr>
            <a:spLocks noGrp="1"/>
          </p:cNvSpPr>
          <p:nvPr>
            <p:ph type="ftr" sz="quarter" idx="11"/>
          </p:nvPr>
        </p:nvSpPr>
        <p:spPr/>
        <p:txBody>
          <a:bodyPr/>
          <a:lstStyle/>
          <a:p>
            <a:endParaRPr lang="ru-RU"/>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261485655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pPr/>
              <a:t>08.04.2023</a:t>
            </a:fld>
            <a:endParaRPr lang="ru-RU"/>
          </a:p>
        </p:txBody>
      </p:sp>
      <p:sp>
        <p:nvSpPr>
          <p:cNvPr id="4" name="Footer Placeholder 3"/>
          <p:cNvSpPr>
            <a:spLocks noGrp="1"/>
          </p:cNvSpPr>
          <p:nvPr>
            <p:ph type="ftr" sz="quarter" idx="11"/>
          </p:nvPr>
        </p:nvSpPr>
        <p:spPr/>
        <p:txBody>
          <a:bodyPr/>
          <a:lstStyle/>
          <a:p>
            <a:endParaRPr lang="ru-RU"/>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371953622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pPr/>
              <a:t>08.04.2023</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93904057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08.04.2023</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275185510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08.04.2023</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11911850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4C71EC6-210F-42DE-9C53-41977AD35B3D}" type="datetimeFigureOut">
              <a:rPr lang="ru-RU" smtClean="0"/>
              <a:pPr/>
              <a:t>08.04.2023</a:t>
            </a:fld>
            <a:endParaRPr lang="ru-RU"/>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19B0651-EE4F-4900-A07F-96A6BFA9D0F0}" type="slidenum">
              <a:rPr lang="ru-RU" smtClean="0"/>
              <a:pPr/>
              <a:t>‹#›</a:t>
            </a:fld>
            <a:endParaRPr lang="ru-RU"/>
          </a:p>
        </p:txBody>
      </p:sp>
    </p:spTree>
    <p:extLst>
      <p:ext uri="{BB962C8B-B14F-4D97-AF65-F5344CB8AC3E}">
        <p14:creationId xmlns:p14="http://schemas.microsoft.com/office/powerpoint/2010/main" val="3908774298"/>
      </p:ext>
    </p:extLst>
  </p:cSld>
  <p:clrMap bg1="lt1" tx1="dk1" bg2="lt2" tx2="dk2" accent1="accent1" accent2="accent2" accent3="accent3" accent4="accent4" accent5="accent5" accent6="accent6" hlink="hlink" folHlink="folHlink"/>
  <p:sldLayoutIdLst>
    <p:sldLayoutId id="2147484237" r:id="rId1"/>
    <p:sldLayoutId id="2147484238" r:id="rId2"/>
    <p:sldLayoutId id="2147484239" r:id="rId3"/>
    <p:sldLayoutId id="2147484240" r:id="rId4"/>
    <p:sldLayoutId id="2147484241" r:id="rId5"/>
    <p:sldLayoutId id="2147484242" r:id="rId6"/>
    <p:sldLayoutId id="2147484243" r:id="rId7"/>
    <p:sldLayoutId id="2147484244" r:id="rId8"/>
    <p:sldLayoutId id="2147484245" r:id="rId9"/>
    <p:sldLayoutId id="2147484246" r:id="rId10"/>
    <p:sldLayoutId id="2147484247" r:id="rId11"/>
    <p:sldLayoutId id="2147484248" r:id="rId12"/>
    <p:sldLayoutId id="2147484249" r:id="rId13"/>
    <p:sldLayoutId id="2147484250" r:id="rId14"/>
    <p:sldLayoutId id="2147484251" r:id="rId15"/>
    <p:sldLayoutId id="2147484252" r:id="rId16"/>
  </p:sldLayoutIdLst>
  <p:transition spd="slow">
    <p:wipe dir="r"/>
  </p:transition>
  <p:timing>
    <p:tnLst>
      <p:par>
        <p:cTn id="1" dur="indefinite" restart="never" nodeType="tmRoot"/>
      </p:par>
    </p:tnLst>
  </p:timing>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e-qanun.az/framework/46944" TargetMode="External"/><Relationship Id="rId2" Type="http://schemas.openxmlformats.org/officeDocument/2006/relationships/hyperlink" Target="http://e-qanun.az/framework/46946"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9512" y="116632"/>
            <a:ext cx="8208584" cy="3960440"/>
          </a:xfrm>
        </p:spPr>
        <p:txBody>
          <a:bodyPr>
            <a:normAutofit/>
          </a:bodyPr>
          <a:lstStyle/>
          <a:p>
            <a:pPr algn="ctr"/>
            <a:r>
              <a:rPr lang="az-Latn-AZ"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Azərbaycan Respublikasının Ailə Məcəlləsində </a:t>
            </a:r>
            <a:r>
              <a:rPr lang="az-Latn-AZ"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əmlak məsələləri.</a:t>
            </a:r>
            <a:endParaRPr lang="ru-RU"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533400" y="4509120"/>
            <a:ext cx="7999040" cy="1440160"/>
          </a:xfrm>
          <a:solidFill>
            <a:schemeClr val="bg2"/>
          </a:solidFill>
        </p:spPr>
        <p:txBody>
          <a:bodyPr>
            <a:normAutofit fontScale="40000" lnSpcReduction="20000"/>
          </a:bodyPr>
          <a:lstStyle/>
          <a:p>
            <a:endParaRPr lang="az-Latn-AZ" dirty="0" smtClean="0"/>
          </a:p>
          <a:p>
            <a:endParaRPr lang="az-Latn-AZ" dirty="0"/>
          </a:p>
          <a:p>
            <a:pPr algn="ctr"/>
            <a:r>
              <a:rPr lang="az-Latn-AZ" sz="148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Vəkil Anar Məmişov</a:t>
            </a:r>
          </a:p>
          <a:p>
            <a:endParaRPr lang="ru-RU" dirty="0"/>
          </a:p>
        </p:txBody>
      </p:sp>
    </p:spTree>
    <p:extLst>
      <p:ext uri="{BB962C8B-B14F-4D97-AF65-F5344CB8AC3E}">
        <p14:creationId xmlns:p14="http://schemas.microsoft.com/office/powerpoint/2010/main" val="2655751233"/>
      </p:ext>
    </p:extLst>
  </p:cSld>
  <p:clrMapOvr>
    <a:masterClrMapping/>
  </p:clrMapOvr>
  <mc:AlternateContent xmlns:mc="http://schemas.openxmlformats.org/markup-compatibility/2006">
    <mc:Choice xmlns:p14="http://schemas.microsoft.com/office/powerpoint/2010/main" Requires="p14">
      <p:transition spd="slow" p14:dur="4400" advClick="0">
        <p14:honeycomb/>
      </p:transition>
    </mc:Choice>
    <mc:Fallback>
      <p:transition spd="slow" advClick="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676456" cy="1008112"/>
          </a:xfrm>
        </p:spPr>
        <p:txBody>
          <a:bodyPr>
            <a:noAutofit/>
          </a:bodyPr>
          <a:lstStyle/>
          <a:p>
            <a:pPr algn="ctr"/>
            <a:r>
              <a:rPr lang="az-Latn-AZ" sz="4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Əmlakın bölgüsü</a:t>
            </a:r>
            <a:endParaRPr lang="ru-RU" sz="4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51520" y="1412776"/>
            <a:ext cx="8784976" cy="4911824"/>
          </a:xfrm>
        </p:spPr>
        <p:txBody>
          <a:bodyPr>
            <a:normAutofit/>
          </a:bodyPr>
          <a:lstStyle/>
          <a:p>
            <a:pPr algn="just"/>
            <a:r>
              <a:rPr lang="az-Latn-AZ" sz="2800" b="1" dirty="0">
                <a:solidFill>
                  <a:schemeClr val="tx1"/>
                </a:solidFill>
                <a:latin typeface="Times New Roman" panose="02020603050405020304" pitchFamily="18" charset="0"/>
                <a:cs typeface="Times New Roman" panose="02020603050405020304" pitchFamily="18" charset="0"/>
              </a:rPr>
              <a:t>Ailə Məcəlləsinin tələblərinə əsasən, Ər-arvadın ümumi əmlakının bölünməsi nikah dövründə, eləcə də onlardan birinin tələbi ilə nikah pozulduqdan sonra, habelə kreditor ödəməni ər-arvadın ümumi əmlakında olan onlardan birinin payına yönəltmək üçün ümumi əmlakın bölünməsi tələbi barədə ərizə verdikdə həyata keçirilir. (36.1) </a:t>
            </a:r>
            <a:endParaRPr lang="az-Latn-AZ" sz="2800" b="1" dirty="0" smtClean="0">
              <a:solidFill>
                <a:schemeClr val="tx1"/>
              </a:solidFill>
              <a:latin typeface="Times New Roman" panose="02020603050405020304" pitchFamily="18" charset="0"/>
              <a:cs typeface="Times New Roman" panose="02020603050405020304" pitchFamily="18" charset="0"/>
            </a:endParaRPr>
          </a:p>
          <a:p>
            <a:pPr algn="just"/>
            <a:r>
              <a:rPr lang="az-Latn-AZ" sz="2800" b="1" dirty="0" smtClean="0">
                <a:solidFill>
                  <a:schemeClr val="tx1"/>
                </a:solidFill>
                <a:latin typeface="Times New Roman" panose="02020603050405020304" pitchFamily="18" charset="0"/>
                <a:cs typeface="Times New Roman" panose="02020603050405020304" pitchFamily="18" charset="0"/>
              </a:rPr>
              <a:t>Ər-arvadın </a:t>
            </a:r>
            <a:r>
              <a:rPr lang="az-Latn-AZ" sz="2800" b="1" dirty="0">
                <a:solidFill>
                  <a:schemeClr val="tx1"/>
                </a:solidFill>
                <a:latin typeface="Times New Roman" panose="02020603050405020304" pitchFamily="18" charset="0"/>
                <a:cs typeface="Times New Roman" panose="02020603050405020304" pitchFamily="18" charset="0"/>
              </a:rPr>
              <a:t>ümumi əmlakı onların sazişi əsasında bölünə bilər. Belə saziş ər-arvadın arzusu ilə notariat qaydasında təsdiq edilə bilər. (36.2)</a:t>
            </a:r>
            <a:endParaRPr lang="ru-RU" sz="2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94391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676456" cy="1008112"/>
          </a:xfrm>
        </p:spPr>
        <p:txBody>
          <a:bodyPr>
            <a:noAutofit/>
          </a:bodyPr>
          <a:lstStyle/>
          <a:p>
            <a:pPr algn="ctr"/>
            <a:r>
              <a:rPr lang="az-Latn-AZ" sz="4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Əmlakın bölgüsü zamanı paylar</a:t>
            </a:r>
            <a:endParaRPr lang="ru-RU" sz="4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51520" y="1412776"/>
            <a:ext cx="8784976" cy="4911824"/>
          </a:xfrm>
        </p:spPr>
        <p:txBody>
          <a:bodyPr>
            <a:normAutofit/>
          </a:bodyPr>
          <a:lstStyle/>
          <a:p>
            <a:pPr algn="just"/>
            <a:r>
              <a:rPr lang="az-Latn-AZ" sz="2400" b="1" dirty="0">
                <a:solidFill>
                  <a:schemeClr val="tx1"/>
                </a:solidFill>
                <a:latin typeface="Times New Roman" panose="02020603050405020304" pitchFamily="18" charset="0"/>
                <a:cs typeface="Times New Roman" panose="02020603050405020304" pitchFamily="18" charset="0"/>
              </a:rPr>
              <a:t>Ailə Məcəlləsi ər-arvad arasındakı müqavilədə başqa hal nəzərdə tutulmayıbsa, onların ümumi əmlakının bölünməsi zamanı bu əmlakdakı payları bərabər hesab edilməsini müəyyən edir (37.1). </a:t>
            </a:r>
            <a:endParaRPr lang="ru-RU" sz="2400" b="1" dirty="0">
              <a:solidFill>
                <a:schemeClr val="tx1"/>
              </a:solidFill>
              <a:latin typeface="Times New Roman" panose="02020603050405020304" pitchFamily="18" charset="0"/>
              <a:cs typeface="Times New Roman" panose="02020603050405020304" pitchFamily="18" charset="0"/>
            </a:endParaRPr>
          </a:p>
          <a:p>
            <a:pPr algn="just"/>
            <a:r>
              <a:rPr lang="az-Latn-AZ" sz="2400" b="1" dirty="0">
                <a:solidFill>
                  <a:schemeClr val="tx1"/>
                </a:solidFill>
                <a:latin typeface="Times New Roman" panose="02020603050405020304" pitchFamily="18" charset="0"/>
                <a:cs typeface="Times New Roman" panose="02020603050405020304" pitchFamily="18" charset="0"/>
              </a:rPr>
              <a:t>Ayrı-ayrı hallarda məhkəmə yetkinlik yaşına çatmayan uşaqların mənafeyini və (və ya) ərin (arvadın) diqqətəlayiq mənafeyini, o cümlədən ər-arvaddan biri üzürsüz səbəbdən gəlir əldə etmədiyi və ya birgə mülkiyyəti ailənin mənafeyinə zidd olaraq sərf etdiyi hallarda nəzərə alıb onların birgə mülkiyyətinin bölünməsi zamanı payları bərabər bölməyə bilər. (37.2.)</a:t>
            </a:r>
            <a:endParaRPr lang="ru-RU"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81188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676456" cy="1296144"/>
          </a:xfrm>
        </p:spPr>
        <p:txBody>
          <a:bodyPr>
            <a:noAutofit/>
          </a:bodyPr>
          <a:lstStyle/>
          <a:p>
            <a:pPr algn="ctr"/>
            <a:r>
              <a:rPr lang="az-Latn-AZ" sz="4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Əmlakın bölgüsü zamanı iddia müddəti</a:t>
            </a:r>
            <a:endParaRPr lang="ru-RU" sz="4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51520" y="1988840"/>
            <a:ext cx="8784976" cy="4335760"/>
          </a:xfrm>
        </p:spPr>
        <p:txBody>
          <a:bodyPr>
            <a:normAutofit/>
          </a:bodyPr>
          <a:lstStyle/>
          <a:p>
            <a:pPr algn="just"/>
            <a:r>
              <a:rPr lang="az-Latn-AZ" b="1" dirty="0">
                <a:solidFill>
                  <a:schemeClr val="tx1"/>
                </a:solidFill>
                <a:latin typeface="Times New Roman" panose="02020603050405020304" pitchFamily="18" charset="0"/>
                <a:cs typeface="Times New Roman" panose="02020603050405020304" pitchFamily="18" charset="0"/>
              </a:rPr>
              <a:t>Ailə Məcəlləsinin 36.9-cu maddəsinə əsasən, nikah pozulduqda ər-arvadın ümumi əmlakının bölünməsi haqqında onların tələbinə 3 illik iddia müddəti tətbiq </a:t>
            </a:r>
            <a:r>
              <a:rPr lang="az-Latn-AZ" b="1" dirty="0" smtClean="0">
                <a:solidFill>
                  <a:schemeClr val="tx1"/>
                </a:solidFill>
                <a:latin typeface="Times New Roman" panose="02020603050405020304" pitchFamily="18" charset="0"/>
                <a:cs typeface="Times New Roman" panose="02020603050405020304" pitchFamily="18" charset="0"/>
              </a:rPr>
              <a:t>olunur.</a:t>
            </a:r>
          </a:p>
          <a:p>
            <a:pPr algn="just"/>
            <a:r>
              <a:rPr lang="az-Latn-AZ" b="1" dirty="0" smtClean="0">
                <a:solidFill>
                  <a:schemeClr val="tx1"/>
                </a:solidFill>
                <a:latin typeface="Times New Roman" panose="02020603050405020304" pitchFamily="18" charset="0"/>
                <a:cs typeface="Times New Roman" panose="02020603050405020304" pitchFamily="18" charset="0"/>
                <a:hlinkClick r:id="rId2" tooltip="Azərbaycan Respublikası Ailə Məcəlləsi"/>
              </a:rPr>
              <a:t>Azərbaycan </a:t>
            </a:r>
            <a:r>
              <a:rPr lang="az-Latn-AZ" b="1" dirty="0">
                <a:solidFill>
                  <a:schemeClr val="tx1"/>
                </a:solidFill>
                <a:latin typeface="Times New Roman" panose="02020603050405020304" pitchFamily="18" charset="0"/>
                <a:cs typeface="Times New Roman" panose="02020603050405020304" pitchFamily="18" charset="0"/>
                <a:hlinkClick r:id="rId2" tooltip="Azərbaycan Respublikası Ailə Məcəlləsi"/>
              </a:rPr>
              <a:t>Respublikası Ailə Məcəlləsinin</a:t>
            </a:r>
            <a:r>
              <a:rPr lang="az-Latn-AZ" b="1" dirty="0">
                <a:solidFill>
                  <a:schemeClr val="tx1"/>
                </a:solidFill>
                <a:latin typeface="Times New Roman" panose="02020603050405020304" pitchFamily="18" charset="0"/>
                <a:cs typeface="Times New Roman" panose="02020603050405020304" pitchFamily="18" charset="0"/>
              </a:rPr>
              <a:t> 8.2-ci maddəsinə müvafiq olaraq, həmin Məcəllənin 36.9-cu maddəsində müəyyən edilmiş 3 illik iddia müddətinin axımı </a:t>
            </a:r>
            <a:r>
              <a:rPr lang="az-Latn-AZ" b="1" dirty="0">
                <a:solidFill>
                  <a:schemeClr val="tx1"/>
                </a:solidFill>
                <a:latin typeface="Times New Roman" panose="02020603050405020304" pitchFamily="18" charset="0"/>
                <a:cs typeface="Times New Roman" panose="02020603050405020304" pitchFamily="18" charset="0"/>
                <a:hlinkClick r:id="rId3" tooltip="Azərbaycan Respublikası Mülki Məcəlləsi"/>
              </a:rPr>
              <a:t>Azərbaycan Respublikası Mülki Məcəlləsinin</a:t>
            </a:r>
            <a:r>
              <a:rPr lang="az-Latn-AZ" b="1" dirty="0">
                <a:solidFill>
                  <a:schemeClr val="tx1"/>
                </a:solidFill>
                <a:latin typeface="Times New Roman" panose="02020603050405020304" pitchFamily="18" charset="0"/>
                <a:cs typeface="Times New Roman" panose="02020603050405020304" pitchFamily="18" charset="0"/>
              </a:rPr>
              <a:t> 377.1-ci maddəsinə əsasən, ər-arvadın hər birinin ümumi əmlaka olan mülkiyyət hüququnun pozulduğunu bildiyi və ya bilməli olduğu gündən hesablanır. Bu Qərarın təsviri-əsaslandırıcı hissəsində göstərilən hüquqi mövqedən çıxış edərək müvafiq icra hakimiyyəti orqanına və məhkəmələrə tövsiyə olunsun ki, nikaha xitam verilərkən tərəflərə onların nikah dövründə əldə etdikləri ümumi əmlaka dair paylarının bölünməsi məsələsinin Azərbaycan Respublikası Ailə Məcəlləsinin 36.9-cu maddəsində göstərilən müddət çərçivəsində həll edilməsinin məqsədəmüvafiqliyi izah edilsin</a:t>
            </a:r>
            <a:r>
              <a:rPr lang="az-Latn-AZ" b="1" dirty="0" smtClean="0">
                <a:solidFill>
                  <a:schemeClr val="tx1"/>
                </a:solidFill>
                <a:latin typeface="Times New Roman" panose="02020603050405020304" pitchFamily="18" charset="0"/>
                <a:cs typeface="Times New Roman" panose="02020603050405020304" pitchFamily="18" charset="0"/>
              </a:rPr>
              <a:t>. (KM </a:t>
            </a:r>
            <a:r>
              <a:rPr lang="az-Latn-AZ" b="1" dirty="0">
                <a:solidFill>
                  <a:schemeClr val="tx1"/>
                </a:solidFill>
                <a:latin typeface="Times New Roman" panose="02020603050405020304" pitchFamily="18" charset="0"/>
                <a:cs typeface="Times New Roman" panose="02020603050405020304" pitchFamily="18" charset="0"/>
              </a:rPr>
              <a:t>29 iyul 2019-cu il tarixli </a:t>
            </a:r>
            <a:r>
              <a:rPr lang="az-Latn-AZ" b="1" dirty="0" smtClean="0">
                <a:solidFill>
                  <a:schemeClr val="tx1"/>
                </a:solidFill>
                <a:latin typeface="Times New Roman" panose="02020603050405020304" pitchFamily="18" charset="0"/>
                <a:cs typeface="Times New Roman" panose="02020603050405020304" pitchFamily="18" charset="0"/>
              </a:rPr>
              <a:t>Qərar)</a:t>
            </a:r>
            <a:endParaRPr lang="ru-RU" b="1" dirty="0">
              <a:solidFill>
                <a:schemeClr val="tx1"/>
              </a:solidFill>
              <a:latin typeface="Times New Roman" panose="02020603050405020304" pitchFamily="18" charset="0"/>
              <a:cs typeface="Times New Roman" panose="02020603050405020304" pitchFamily="18" charset="0"/>
            </a:endParaRPr>
          </a:p>
          <a:p>
            <a:pPr marL="0" indent="0">
              <a:buNone/>
            </a:pPr>
            <a:endParaRPr lang="ru-RU"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09173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676456" cy="1008112"/>
          </a:xfrm>
        </p:spPr>
        <p:txBody>
          <a:bodyPr>
            <a:noAutofit/>
          </a:bodyPr>
          <a:lstStyle/>
          <a:p>
            <a:pPr algn="ctr"/>
            <a:r>
              <a:rPr lang="az-Latn-AZ" sz="4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Nikah müqaviləsi</a:t>
            </a:r>
            <a:endParaRPr lang="ru-RU" sz="4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99592" y="1196752"/>
            <a:ext cx="8136904" cy="5127848"/>
          </a:xfrm>
        </p:spPr>
        <p:txBody>
          <a:bodyPr>
            <a:normAutofit lnSpcReduction="10000"/>
          </a:bodyPr>
          <a:lstStyle/>
          <a:p>
            <a:pPr marL="0" indent="0">
              <a:buNone/>
            </a:pPr>
            <a:endParaRPr lang="az-Latn-AZ" dirty="0"/>
          </a:p>
          <a:p>
            <a:pPr marL="0" indent="0" algn="just">
              <a:buNone/>
            </a:pPr>
            <a:r>
              <a:rPr lang="az-Latn-AZ" sz="2800" b="1" dirty="0" smtClean="0">
                <a:solidFill>
                  <a:schemeClr val="tx1"/>
                </a:solidFill>
                <a:latin typeface="Times New Roman" panose="02020603050405020304" pitchFamily="18" charset="0"/>
                <a:cs typeface="Times New Roman" panose="02020603050405020304" pitchFamily="18" charset="0"/>
              </a:rPr>
              <a:t>Nikah </a:t>
            </a:r>
            <a:r>
              <a:rPr lang="az-Latn-AZ" sz="2800" b="1" dirty="0">
                <a:solidFill>
                  <a:schemeClr val="tx1"/>
                </a:solidFill>
                <a:latin typeface="Times New Roman" panose="02020603050405020304" pitchFamily="18" charset="0"/>
                <a:cs typeface="Times New Roman" panose="02020603050405020304" pitchFamily="18" charset="0"/>
              </a:rPr>
              <a:t>müqaviləsi nikaha daxil olan şəxslər arasında bağlanan, nikah dövründə və (və ya) nikah pozulduqda ər-arvadın əmlak hüquqlarını və vəzifələrini müəyyən edən sazişdir. Nikah müqaviləsi özünün təbiətinə görə mülki müqavilənin bir növü kimi təzahür edir. Bununla belə,  nikah müqaviləsi mülki müqavilələrdən fərqli müəyyən xüsusiyyətlərlə səciyyələnir ki, bu da öz əksini ölkəmizin ailə qanunvericiliyində tapıb. Yəni nikah müqaviləsi ilə bağlı münasibətlər Azərbaycan Respublikasının Ailə Məcəlləsi ilə tənzimlənir.</a:t>
            </a:r>
            <a:endParaRPr lang="ru-RU" sz="2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2366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676456" cy="1008112"/>
          </a:xfrm>
        </p:spPr>
        <p:txBody>
          <a:bodyPr>
            <a:noAutofit/>
          </a:bodyPr>
          <a:lstStyle/>
          <a:p>
            <a:pPr algn="ctr"/>
            <a:r>
              <a:rPr lang="az-Latn-AZ" sz="4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Nikah müqaviləsi tənzimləyir.</a:t>
            </a:r>
            <a:endParaRPr lang="ru-RU" sz="4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51520" y="1124744"/>
            <a:ext cx="8784976" cy="5199856"/>
          </a:xfrm>
        </p:spPr>
        <p:txBody>
          <a:bodyPr>
            <a:noAutofit/>
          </a:bodyPr>
          <a:lstStyle/>
          <a:p>
            <a:pPr algn="just"/>
            <a:r>
              <a:rPr lang="az-Latn-AZ" sz="2400" b="1" dirty="0">
                <a:solidFill>
                  <a:schemeClr val="tx1"/>
                </a:solidFill>
                <a:latin typeface="Times New Roman" panose="02020603050405020304" pitchFamily="18" charset="0"/>
                <a:cs typeface="Times New Roman" panose="02020603050405020304" pitchFamily="18" charset="0"/>
              </a:rPr>
              <a:t>Qanunvericiliyə əsasən nikah müqaviləsi ilə ər-arvad birgə mülkiyyətin qanunla müəyyən olunan rejimini dəyişərək, ümumi əmlaka, onun ayrı-ayrı növlərinə və ya  ər-arvadın hər birinin əmlakına birgə, paylı və ya ayrıca mülkiyyət rejimi tətbiq edə bilərlər. Nikah müqaviləsi ər-arvadın mövcud olan və gələcəkdə əldə edəcəkləri əmlaka dair bağlana bilər. </a:t>
            </a:r>
            <a:endParaRPr lang="ru-RU" sz="2400" b="1" dirty="0">
              <a:solidFill>
                <a:schemeClr val="tx1"/>
              </a:solidFill>
              <a:latin typeface="Times New Roman" panose="02020603050405020304" pitchFamily="18" charset="0"/>
              <a:cs typeface="Times New Roman" panose="02020603050405020304" pitchFamily="18" charset="0"/>
            </a:endParaRPr>
          </a:p>
          <a:p>
            <a:pPr algn="just"/>
            <a:r>
              <a:rPr lang="az-Latn-AZ" sz="2400" b="1" dirty="0">
                <a:solidFill>
                  <a:schemeClr val="tx1"/>
                </a:solidFill>
                <a:latin typeface="Times New Roman" panose="02020603050405020304" pitchFamily="18" charset="0"/>
                <a:cs typeface="Times New Roman" panose="02020603050405020304" pitchFamily="18" charset="0"/>
              </a:rPr>
              <a:t>Ər-arvad nikah müqaviləsində bir-birinin qarşılıqlı saxlanması, bir-birinin gəlirlərində iştirak üsulları, hər birinin ailə xərclərində iştirakı qaydası ilə bağlı hüquq və vəzifələrini, nikah pozulduqda hər birinə düşəcək əmlakı və ər-arvadın əmlak münasibətlərinə dair hər hansı başqa müddəanı müəyyənləşdirmək hüququna malikdirlər. Nikah müqaviləsində nəzərdə tutulan hüquq və vəzifələr müəyyən müddətlərlə məhdudlaşa bilər, müxtəlif şəraitin yaranıb-yaranmamasından asılı ola bilər. </a:t>
            </a:r>
            <a:endParaRPr lang="ru-RU"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10301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676456" cy="1008112"/>
          </a:xfrm>
        </p:spPr>
        <p:txBody>
          <a:bodyPr>
            <a:noAutofit/>
          </a:bodyPr>
          <a:lstStyle/>
          <a:p>
            <a:pPr algn="ctr"/>
            <a:r>
              <a:rPr lang="az-Latn-AZ" sz="4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Nikah müqaviləsi qadağan edir</a:t>
            </a:r>
            <a:endParaRPr lang="ru-RU" sz="4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51520" y="1556792"/>
            <a:ext cx="8784976" cy="4767808"/>
          </a:xfrm>
        </p:spPr>
        <p:txBody>
          <a:bodyPr>
            <a:normAutofit/>
          </a:bodyPr>
          <a:lstStyle/>
          <a:p>
            <a:pPr marL="0" indent="0" algn="just">
              <a:buNone/>
            </a:pPr>
            <a:r>
              <a:rPr lang="az-Latn-AZ" sz="2400" b="1" dirty="0">
                <a:solidFill>
                  <a:schemeClr val="tx1"/>
                </a:solidFill>
                <a:latin typeface="Times New Roman" panose="02020603050405020304" pitchFamily="18" charset="0"/>
                <a:cs typeface="Times New Roman" panose="02020603050405020304" pitchFamily="18" charset="0"/>
              </a:rPr>
              <a:t>Nikah müqaviləsində ər-arvadın hüquq və fəaliyyət qabiliyyətini, öz hüquqlarının müdafiəsi üçün məhkəməyə müraciət etmək hüququnu, uşaqlara münasibətdə hüquq və vəzifələrini, eləcə də ər-arvad arasındakı şəxsi qeyri-əmlak münasibətlərini tənzimləyən, ehtiyacı olan və əmək qabiliyyəti olmayan ərin (arvadın) saxlanılması üçün vəsait almaq hüququnu məhdudlaşdıran, ər-arvaddan birini çox əlverişsiz vəziyyətə salan və ailə qanunvericiliyinin əsaslarına zidd olan müddəalar nəzərdə tutula bilməz. Nikah müqaviləsinin bu tələblərini pozan şərtləri əhəmiyyətsizdir və müqavilənin bağlandığı andan etibarsız hesab edilir. </a:t>
            </a:r>
            <a:endParaRPr lang="ru-RU" sz="2400" b="1"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az-Latn-AZ" sz="24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01008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676456" cy="1296144"/>
          </a:xfrm>
        </p:spPr>
        <p:txBody>
          <a:bodyPr>
            <a:noAutofit/>
          </a:bodyPr>
          <a:lstStyle/>
          <a:p>
            <a:pPr algn="ctr"/>
            <a:r>
              <a:rPr lang="az-Latn-AZ" sz="4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Nikah müqaviləsi nə zaman bağlana bilər</a:t>
            </a:r>
            <a:endParaRPr lang="ru-RU" sz="4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51520" y="1700808"/>
            <a:ext cx="8784976" cy="4623792"/>
          </a:xfrm>
        </p:spPr>
        <p:txBody>
          <a:bodyPr>
            <a:normAutofit/>
          </a:bodyPr>
          <a:lstStyle/>
          <a:p>
            <a:pPr marL="0" indent="0" algn="just">
              <a:buNone/>
            </a:pPr>
            <a:r>
              <a:rPr lang="az-Latn-AZ" sz="2800" b="1" dirty="0">
                <a:solidFill>
                  <a:schemeClr val="tx1"/>
                </a:solidFill>
                <a:latin typeface="Times New Roman" panose="02020603050405020304" pitchFamily="18" charset="0"/>
                <a:cs typeface="Times New Roman" panose="02020603050405020304" pitchFamily="18" charset="0"/>
              </a:rPr>
              <a:t>Nikah müqaviləsi nikahın bağlanmasının dövlət qeydiyyatına qədər, eləcə də nikah dövründə istənilən vaxtda bağlana bilər. </a:t>
            </a:r>
            <a:endParaRPr lang="az-Latn-AZ" sz="2800" b="1"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az-Latn-AZ" sz="2800" b="1" dirty="0" smtClean="0">
                <a:solidFill>
                  <a:schemeClr val="tx1"/>
                </a:solidFill>
                <a:latin typeface="Times New Roman" panose="02020603050405020304" pitchFamily="18" charset="0"/>
                <a:cs typeface="Times New Roman" panose="02020603050405020304" pitchFamily="18" charset="0"/>
              </a:rPr>
              <a:t>Nikahın </a:t>
            </a:r>
            <a:r>
              <a:rPr lang="az-Latn-AZ" sz="2800" b="1" dirty="0">
                <a:solidFill>
                  <a:schemeClr val="tx1"/>
                </a:solidFill>
                <a:latin typeface="Times New Roman" panose="02020603050405020304" pitchFamily="18" charset="0"/>
                <a:cs typeface="Times New Roman" panose="02020603050405020304" pitchFamily="18" charset="0"/>
              </a:rPr>
              <a:t>bağlanmasının dövlət qeydiyyatına qədər bağlanmış nikah müqaviləsi nikahın bağlanmasının dövlət qeydiyyatına alındığı gündən qüvvəyə </a:t>
            </a:r>
            <a:r>
              <a:rPr lang="az-Latn-AZ" sz="2800" b="1" dirty="0" smtClean="0">
                <a:solidFill>
                  <a:schemeClr val="tx1"/>
                </a:solidFill>
                <a:latin typeface="Times New Roman" panose="02020603050405020304" pitchFamily="18" charset="0"/>
                <a:cs typeface="Times New Roman" panose="02020603050405020304" pitchFamily="18" charset="0"/>
              </a:rPr>
              <a:t>minir.</a:t>
            </a:r>
          </a:p>
          <a:p>
            <a:pPr marL="0" indent="0" algn="just">
              <a:buNone/>
            </a:pPr>
            <a:r>
              <a:rPr lang="az-Latn-AZ" sz="2800" b="1" dirty="0" smtClean="0">
                <a:solidFill>
                  <a:schemeClr val="tx1"/>
                </a:solidFill>
                <a:latin typeface="Times New Roman" panose="02020603050405020304" pitchFamily="18" charset="0"/>
                <a:cs typeface="Times New Roman" panose="02020603050405020304" pitchFamily="18" charset="0"/>
              </a:rPr>
              <a:t>Nikah </a:t>
            </a:r>
            <a:r>
              <a:rPr lang="az-Latn-AZ" sz="2800" b="1" dirty="0">
                <a:solidFill>
                  <a:schemeClr val="tx1"/>
                </a:solidFill>
                <a:latin typeface="Times New Roman" panose="02020603050405020304" pitchFamily="18" charset="0"/>
                <a:cs typeface="Times New Roman" panose="02020603050405020304" pitchFamily="18" charset="0"/>
              </a:rPr>
              <a:t>müqaviləsi yazılı formada bağlanır və notariat qaydasında təsdiq olunur. </a:t>
            </a:r>
            <a:endParaRPr lang="ru-RU" sz="2800" b="1"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az-Latn-AZ" sz="24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49160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71400"/>
            <a:ext cx="8676456" cy="1440160"/>
          </a:xfrm>
        </p:spPr>
        <p:txBody>
          <a:bodyPr>
            <a:noAutofit/>
          </a:bodyPr>
          <a:lstStyle/>
          <a:p>
            <a:pPr algn="ctr"/>
            <a:r>
              <a:rPr lang="az-Latn-AZ" sz="4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Nikah müqaviləsinin dəyişdirilməsi, ləğvi, etibarsızlığı.</a:t>
            </a:r>
            <a:endParaRPr lang="ru-RU" sz="4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51520" y="1268760"/>
            <a:ext cx="8784976" cy="5055840"/>
          </a:xfrm>
        </p:spPr>
        <p:txBody>
          <a:bodyPr>
            <a:noAutofit/>
          </a:bodyPr>
          <a:lstStyle/>
          <a:p>
            <a:pPr algn="just"/>
            <a:r>
              <a:rPr lang="az-Latn-AZ" sz="2000" b="1" dirty="0">
                <a:solidFill>
                  <a:schemeClr val="tx1"/>
                </a:solidFill>
                <a:latin typeface="Times New Roman" panose="02020603050405020304" pitchFamily="18" charset="0"/>
                <a:cs typeface="Times New Roman" panose="02020603050405020304" pitchFamily="18" charset="0"/>
              </a:rPr>
              <a:t>Nikah müqaviləsi ər-arvadın razılığı ilə istənilən vaxt yazılı formada və notariat qaydasında qaydada dəyişdirilə və ya pozula bilər</a:t>
            </a:r>
            <a:r>
              <a:rPr lang="az-Latn-AZ" sz="2000" b="1" dirty="0" smtClean="0">
                <a:solidFill>
                  <a:schemeClr val="tx1"/>
                </a:solidFill>
                <a:latin typeface="Times New Roman" panose="02020603050405020304" pitchFamily="18" charset="0"/>
                <a:cs typeface="Times New Roman" panose="02020603050405020304" pitchFamily="18" charset="0"/>
              </a:rPr>
              <a:t>.</a:t>
            </a:r>
          </a:p>
          <a:p>
            <a:pPr algn="just"/>
            <a:r>
              <a:rPr lang="az-Latn-AZ" sz="2000" b="1" dirty="0" smtClean="0">
                <a:solidFill>
                  <a:schemeClr val="tx1"/>
                </a:solidFill>
                <a:latin typeface="Times New Roman" panose="02020603050405020304" pitchFamily="18" charset="0"/>
                <a:cs typeface="Times New Roman" panose="02020603050405020304" pitchFamily="18" charset="0"/>
              </a:rPr>
              <a:t> </a:t>
            </a:r>
            <a:r>
              <a:rPr lang="az-Latn-AZ" sz="2000" b="1" dirty="0">
                <a:solidFill>
                  <a:schemeClr val="tx1"/>
                </a:solidFill>
                <a:latin typeface="Times New Roman" panose="02020603050405020304" pitchFamily="18" charset="0"/>
                <a:cs typeface="Times New Roman" panose="02020603050405020304" pitchFamily="18" charset="0"/>
              </a:rPr>
              <a:t>Nikah müqaviləsinin icrasından birtərəfli qaydada imtina etməyə yol verilmir. </a:t>
            </a:r>
            <a:endParaRPr lang="az-Latn-AZ" sz="2000" b="1" dirty="0" smtClean="0">
              <a:solidFill>
                <a:schemeClr val="tx1"/>
              </a:solidFill>
              <a:latin typeface="Times New Roman" panose="02020603050405020304" pitchFamily="18" charset="0"/>
              <a:cs typeface="Times New Roman" panose="02020603050405020304" pitchFamily="18" charset="0"/>
            </a:endParaRPr>
          </a:p>
          <a:p>
            <a:pPr algn="just"/>
            <a:r>
              <a:rPr lang="az-Latn-AZ" sz="2000" b="1" dirty="0" smtClean="0">
                <a:solidFill>
                  <a:schemeClr val="tx1"/>
                </a:solidFill>
                <a:latin typeface="Times New Roman" panose="02020603050405020304" pitchFamily="18" charset="0"/>
                <a:cs typeface="Times New Roman" panose="02020603050405020304" pitchFamily="18" charset="0"/>
              </a:rPr>
              <a:t>Ərin </a:t>
            </a:r>
            <a:r>
              <a:rPr lang="az-Latn-AZ" sz="2000" b="1" dirty="0">
                <a:solidFill>
                  <a:schemeClr val="tx1"/>
                </a:solidFill>
                <a:latin typeface="Times New Roman" panose="02020603050405020304" pitchFamily="18" charset="0"/>
                <a:cs typeface="Times New Roman" panose="02020603050405020304" pitchFamily="18" charset="0"/>
              </a:rPr>
              <a:t>(arvadın) tələbinə əsasən məhkəmənin qətnaməsi ilə nikah müqaviləsi Azərbaycan Respublikasının Mülki Məcəlləsi ilə müqavilələrin dəyişdirilməsi və pozulması üçün nəzərdə tutulmuş əsaslarla və qaydada dəyişdirilə və ya pozula bilər. </a:t>
            </a:r>
            <a:endParaRPr lang="az-Latn-AZ" sz="2000" b="1" dirty="0" smtClean="0">
              <a:solidFill>
                <a:schemeClr val="tx1"/>
              </a:solidFill>
              <a:latin typeface="Times New Roman" panose="02020603050405020304" pitchFamily="18" charset="0"/>
              <a:cs typeface="Times New Roman" panose="02020603050405020304" pitchFamily="18" charset="0"/>
            </a:endParaRPr>
          </a:p>
          <a:p>
            <a:pPr algn="just"/>
            <a:r>
              <a:rPr lang="az-Latn-AZ" sz="2000" b="1" dirty="0" smtClean="0">
                <a:solidFill>
                  <a:schemeClr val="tx1"/>
                </a:solidFill>
                <a:latin typeface="Times New Roman" panose="02020603050405020304" pitchFamily="18" charset="0"/>
                <a:cs typeface="Times New Roman" panose="02020603050405020304" pitchFamily="18" charset="0"/>
              </a:rPr>
              <a:t>Nikah </a:t>
            </a:r>
            <a:r>
              <a:rPr lang="az-Latn-AZ" sz="2000" b="1" dirty="0">
                <a:solidFill>
                  <a:schemeClr val="tx1"/>
                </a:solidFill>
                <a:latin typeface="Times New Roman" panose="02020603050405020304" pitchFamily="18" charset="0"/>
                <a:cs typeface="Times New Roman" panose="02020603050405020304" pitchFamily="18" charset="0"/>
              </a:rPr>
              <a:t>müqaviləsində nikah pozulduqdan sonrakı dövr üçün nəzərdə tutulan vəzifələr istisna olmaqla, nikaha xitam verilməsi anından nikah müqaviləsinə də xitam verilir.</a:t>
            </a:r>
            <a:endParaRPr lang="ru-RU" sz="2000" b="1" dirty="0">
              <a:solidFill>
                <a:schemeClr val="tx1"/>
              </a:solidFill>
              <a:latin typeface="Times New Roman" panose="02020603050405020304" pitchFamily="18" charset="0"/>
              <a:cs typeface="Times New Roman" panose="02020603050405020304" pitchFamily="18" charset="0"/>
            </a:endParaRPr>
          </a:p>
          <a:p>
            <a:pPr algn="just"/>
            <a:r>
              <a:rPr lang="az-Latn-AZ" sz="2000" b="1" dirty="0">
                <a:solidFill>
                  <a:schemeClr val="tx1"/>
                </a:solidFill>
                <a:latin typeface="Times New Roman" panose="02020603050405020304" pitchFamily="18" charset="0"/>
                <a:cs typeface="Times New Roman" panose="02020603050405020304" pitchFamily="18" charset="0"/>
              </a:rPr>
              <a:t>Nikah müqaviləsi Azərbaycan Respublikasının Mülki Məcəlləsi ilə əqdlərin etibarsız hesab edilməsi üçün nəzərdə tutulmuş əsaslarla məhkəmə tərəfindən tamamilə və ya qismən etibarsız hesab edilə bilər. </a:t>
            </a:r>
            <a:endParaRPr lang="az-Latn-AZ" sz="20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29593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908720"/>
            <a:ext cx="8424935" cy="4536504"/>
          </a:xfrm>
        </p:spPr>
        <p:txBody>
          <a:bodyPr>
            <a:normAutofit/>
          </a:bodyPr>
          <a:lstStyle/>
          <a:p>
            <a:pPr algn="ctr"/>
            <a:r>
              <a:rPr lang="az-Latn-AZ" sz="9600" b="1" dirty="0" smtClean="0">
                <a:solidFill>
                  <a:srgbClr val="FF0000"/>
                </a:solidFill>
                <a:effectLst>
                  <a:outerShdw blurRad="38100" dist="38100" dir="2700000" algn="tl">
                    <a:srgbClr val="000000">
                      <a:alpha val="43137"/>
                    </a:srgbClr>
                  </a:outerShdw>
                </a:effectLst>
              </a:rPr>
              <a:t>Diqqətiniz üçün çox sağ olun. </a:t>
            </a:r>
            <a:endParaRPr lang="ru-RU" sz="9600" dirty="0"/>
          </a:p>
        </p:txBody>
      </p:sp>
    </p:spTree>
    <p:extLst>
      <p:ext uri="{BB962C8B-B14F-4D97-AF65-F5344CB8AC3E}">
        <p14:creationId xmlns:p14="http://schemas.microsoft.com/office/powerpoint/2010/main" val="1870457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404664"/>
            <a:ext cx="8388424" cy="1656184"/>
          </a:xfrm>
        </p:spPr>
        <p:txBody>
          <a:bodyPr>
            <a:noAutofit/>
          </a:bodyPr>
          <a:lstStyle/>
          <a:p>
            <a:pPr algn="ctr"/>
            <a:r>
              <a:rPr lang="az-Latn-AZ" sz="5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az-Latn-AZ" sz="5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Birgə nikah dövründə əldə olunmuş əmlakn rejimləri?</a:t>
            </a:r>
            <a:endParaRPr lang="ru-RU" sz="5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51520" y="2492896"/>
            <a:ext cx="8784976" cy="3831704"/>
          </a:xfrm>
        </p:spPr>
        <p:txBody>
          <a:bodyPr>
            <a:normAutofit/>
          </a:bodyPr>
          <a:lstStyle/>
          <a:p>
            <a:pPr algn="just">
              <a:buFontTx/>
              <a:buChar char="-"/>
            </a:pPr>
            <a:r>
              <a:rPr lang="az-Latn-AZ" sz="4800" b="1" dirty="0" smtClean="0">
                <a:solidFill>
                  <a:schemeClr val="tx1"/>
                </a:solidFill>
                <a:latin typeface="Times New Roman" panose="02020603050405020304" pitchFamily="18" charset="0"/>
                <a:cs typeface="Times New Roman" panose="02020603050405020304" pitchFamily="18" charset="0"/>
              </a:rPr>
              <a:t>Qanuni rejim</a:t>
            </a:r>
          </a:p>
          <a:p>
            <a:pPr algn="just">
              <a:buFontTx/>
              <a:buChar char="-"/>
            </a:pPr>
            <a:r>
              <a:rPr lang="az-Latn-AZ" sz="48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Müqavilə rejimi</a:t>
            </a:r>
            <a:endParaRPr lang="az-Latn-AZ" sz="48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480890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3">
                                            <p:txEl>
                                              <p:pRg st="0" end="0"/>
                                            </p:txEl>
                                          </p:spTgt>
                                        </p:tgtEl>
                                        <p:attrNameLst>
                                          <p:attrName>r</p:attrName>
                                        </p:attrNameLst>
                                      </p:cBhvr>
                                    </p:animRot>
                                    <p:animRot by="-240000">
                                      <p:cBhvr>
                                        <p:cTn id="7" dur="200" fill="hold">
                                          <p:stCondLst>
                                            <p:cond delay="200"/>
                                          </p:stCondLst>
                                        </p:cTn>
                                        <p:tgtEl>
                                          <p:spTgt spid="3">
                                            <p:txEl>
                                              <p:pRg st="0" end="0"/>
                                            </p:txEl>
                                          </p:spTgt>
                                        </p:tgtEl>
                                        <p:attrNameLst>
                                          <p:attrName>r</p:attrName>
                                        </p:attrNameLst>
                                      </p:cBhvr>
                                    </p:animRot>
                                    <p:animRot by="240000">
                                      <p:cBhvr>
                                        <p:cTn id="8" dur="200" fill="hold">
                                          <p:stCondLst>
                                            <p:cond delay="400"/>
                                          </p:stCondLst>
                                        </p:cTn>
                                        <p:tgtEl>
                                          <p:spTgt spid="3">
                                            <p:txEl>
                                              <p:pRg st="0" end="0"/>
                                            </p:txEl>
                                          </p:spTgt>
                                        </p:tgtEl>
                                        <p:attrNameLst>
                                          <p:attrName>r</p:attrName>
                                        </p:attrNameLst>
                                      </p:cBhvr>
                                    </p:animRot>
                                    <p:animRot by="-240000">
                                      <p:cBhvr>
                                        <p:cTn id="9" dur="200" fill="hold">
                                          <p:stCondLst>
                                            <p:cond delay="600"/>
                                          </p:stCondLst>
                                        </p:cTn>
                                        <p:tgtEl>
                                          <p:spTgt spid="3">
                                            <p:txEl>
                                              <p:pRg st="0" end="0"/>
                                            </p:txEl>
                                          </p:spTgt>
                                        </p:tgtEl>
                                        <p:attrNameLst>
                                          <p:attrName>r</p:attrName>
                                        </p:attrNameLst>
                                      </p:cBhvr>
                                    </p:animRot>
                                    <p:animRot by="120000">
                                      <p:cBhvr>
                                        <p:cTn id="10" dur="200" fill="hold">
                                          <p:stCondLst>
                                            <p:cond delay="800"/>
                                          </p:stCondLst>
                                        </p:cTn>
                                        <p:tgtEl>
                                          <p:spTgt spid="3">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2" presetClass="emph" presetSubtype="0" fill="hold" grpId="0" nodeType="clickEffect">
                                  <p:stCondLst>
                                    <p:cond delay="0"/>
                                  </p:stCondLst>
                                  <p:childTnLst>
                                    <p:animRot by="120000">
                                      <p:cBhvr>
                                        <p:cTn id="14" dur="100" fill="hold">
                                          <p:stCondLst>
                                            <p:cond delay="0"/>
                                          </p:stCondLst>
                                        </p:cTn>
                                        <p:tgtEl>
                                          <p:spTgt spid="3">
                                            <p:txEl>
                                              <p:pRg st="1" end="1"/>
                                            </p:txEl>
                                          </p:spTgt>
                                        </p:tgtEl>
                                        <p:attrNameLst>
                                          <p:attrName>r</p:attrName>
                                        </p:attrNameLst>
                                      </p:cBhvr>
                                    </p:animRot>
                                    <p:animRot by="-240000">
                                      <p:cBhvr>
                                        <p:cTn id="15" dur="200" fill="hold">
                                          <p:stCondLst>
                                            <p:cond delay="200"/>
                                          </p:stCondLst>
                                        </p:cTn>
                                        <p:tgtEl>
                                          <p:spTgt spid="3">
                                            <p:txEl>
                                              <p:pRg st="1" end="1"/>
                                            </p:txEl>
                                          </p:spTgt>
                                        </p:tgtEl>
                                        <p:attrNameLst>
                                          <p:attrName>r</p:attrName>
                                        </p:attrNameLst>
                                      </p:cBhvr>
                                    </p:animRot>
                                    <p:animRot by="240000">
                                      <p:cBhvr>
                                        <p:cTn id="16" dur="200" fill="hold">
                                          <p:stCondLst>
                                            <p:cond delay="400"/>
                                          </p:stCondLst>
                                        </p:cTn>
                                        <p:tgtEl>
                                          <p:spTgt spid="3">
                                            <p:txEl>
                                              <p:pRg st="1" end="1"/>
                                            </p:txEl>
                                          </p:spTgt>
                                        </p:tgtEl>
                                        <p:attrNameLst>
                                          <p:attrName>r</p:attrName>
                                        </p:attrNameLst>
                                      </p:cBhvr>
                                    </p:animRot>
                                    <p:animRot by="-240000">
                                      <p:cBhvr>
                                        <p:cTn id="17" dur="200" fill="hold">
                                          <p:stCondLst>
                                            <p:cond delay="600"/>
                                          </p:stCondLst>
                                        </p:cTn>
                                        <p:tgtEl>
                                          <p:spTgt spid="3">
                                            <p:txEl>
                                              <p:pRg st="1" end="1"/>
                                            </p:txEl>
                                          </p:spTgt>
                                        </p:tgtEl>
                                        <p:attrNameLst>
                                          <p:attrName>r</p:attrName>
                                        </p:attrNameLst>
                                      </p:cBhvr>
                                    </p:animRot>
                                    <p:animRot by="120000">
                                      <p:cBhvr>
                                        <p:cTn id="18" dur="200" fill="hold">
                                          <p:stCondLst>
                                            <p:cond delay="800"/>
                                          </p:stCondLst>
                                        </p:cTn>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548680"/>
            <a:ext cx="9217024" cy="1008112"/>
          </a:xfrm>
        </p:spPr>
        <p:txBody>
          <a:bodyPr>
            <a:noAutofit/>
          </a:bodyPr>
          <a:lstStyle/>
          <a:p>
            <a:pPr algn="ctr"/>
            <a:r>
              <a:rPr lang="az-Latn-AZ" sz="48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Qanuni rejimin növləri</a:t>
            </a:r>
            <a:endParaRPr lang="ru-RU" sz="4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51520" y="1700808"/>
            <a:ext cx="8424936" cy="4623792"/>
          </a:xfrm>
        </p:spPr>
        <p:txBody>
          <a:bodyPr>
            <a:normAutofit/>
          </a:bodyPr>
          <a:lstStyle/>
          <a:p>
            <a:r>
              <a:rPr lang="az-Latn-AZ" sz="2800" b="1" dirty="0">
                <a:solidFill>
                  <a:schemeClr val="tx1"/>
                </a:solidFill>
                <a:latin typeface="Times New Roman" panose="02020603050405020304" pitchFamily="18" charset="0"/>
                <a:cs typeface="Times New Roman" panose="02020603050405020304" pitchFamily="18" charset="0"/>
              </a:rPr>
              <a:t>Müasir dövrdə isə ailə hüquq nəzəriyyəsində ər-arvadın əmlakının qanuni rejimi 3 növdə ola bilər: </a:t>
            </a:r>
            <a:endParaRPr lang="ru-RU" sz="2800" b="1" dirty="0">
              <a:solidFill>
                <a:schemeClr val="tx1"/>
              </a:solidFill>
              <a:latin typeface="Times New Roman" panose="02020603050405020304" pitchFamily="18" charset="0"/>
              <a:cs typeface="Times New Roman" panose="02020603050405020304" pitchFamily="18" charset="0"/>
            </a:endParaRPr>
          </a:p>
          <a:p>
            <a:r>
              <a:rPr lang="az-Latn-AZ" sz="2800" b="1" dirty="0">
                <a:solidFill>
                  <a:schemeClr val="tx1"/>
                </a:solidFill>
                <a:latin typeface="Times New Roman" panose="02020603050405020304" pitchFamily="18" charset="0"/>
                <a:cs typeface="Times New Roman" panose="02020603050405020304" pitchFamily="18" charset="0"/>
              </a:rPr>
              <a:t>- Ümumi </a:t>
            </a:r>
            <a:r>
              <a:rPr lang="az-Latn-AZ" sz="2800" b="1" dirty="0" smtClean="0">
                <a:solidFill>
                  <a:schemeClr val="tx1"/>
                </a:solidFill>
                <a:latin typeface="Times New Roman" panose="02020603050405020304" pitchFamily="18" charset="0"/>
                <a:cs typeface="Times New Roman" panose="02020603050405020304" pitchFamily="18" charset="0"/>
              </a:rPr>
              <a:t>rejim </a:t>
            </a:r>
            <a:r>
              <a:rPr lang="az-Latn-AZ" sz="2800" b="1" dirty="0">
                <a:solidFill>
                  <a:schemeClr val="tx1"/>
                </a:solidFill>
                <a:latin typeface="Times New Roman" panose="02020603050405020304" pitchFamily="18" charset="0"/>
                <a:cs typeface="Times New Roman" panose="02020603050405020304" pitchFamily="18" charset="0"/>
              </a:rPr>
              <a:t>(Azərbaycan, Fransa, İsveçrə, ABŞ-nın bəzi ştatları) </a:t>
            </a:r>
            <a:endParaRPr lang="ru-RU" sz="2800" b="1" dirty="0">
              <a:solidFill>
                <a:schemeClr val="tx1"/>
              </a:solidFill>
              <a:latin typeface="Times New Roman" panose="02020603050405020304" pitchFamily="18" charset="0"/>
              <a:cs typeface="Times New Roman" panose="02020603050405020304" pitchFamily="18" charset="0"/>
            </a:endParaRPr>
          </a:p>
          <a:p>
            <a:r>
              <a:rPr lang="az-Latn-AZ" sz="2800" b="1" dirty="0">
                <a:solidFill>
                  <a:schemeClr val="tx1"/>
                </a:solidFill>
                <a:latin typeface="Times New Roman" panose="02020603050405020304" pitchFamily="18" charset="0"/>
                <a:cs typeface="Times New Roman" panose="02020603050405020304" pitchFamily="18" charset="0"/>
              </a:rPr>
              <a:t>- Bölünmə rejimi (İngiltərə, ABŞ-nın əksər ştatları, Almaniya) </a:t>
            </a:r>
            <a:endParaRPr lang="ru-RU" sz="2800" b="1" dirty="0">
              <a:solidFill>
                <a:schemeClr val="tx1"/>
              </a:solidFill>
              <a:latin typeface="Times New Roman" panose="02020603050405020304" pitchFamily="18" charset="0"/>
              <a:cs typeface="Times New Roman" panose="02020603050405020304" pitchFamily="18" charset="0"/>
            </a:endParaRPr>
          </a:p>
          <a:p>
            <a:r>
              <a:rPr lang="az-Latn-AZ" sz="2800" b="1" dirty="0">
                <a:solidFill>
                  <a:schemeClr val="tx1"/>
                </a:solidFill>
                <a:latin typeface="Times New Roman" panose="02020603050405020304" pitchFamily="18" charset="0"/>
                <a:cs typeface="Times New Roman" panose="02020603050405020304" pitchFamily="18" charset="0"/>
              </a:rPr>
              <a:t>- Ər-arvad əmlakının ümumiliyinin ayrılması rejimi (İsveç, Norveç, Danimarka) </a:t>
            </a:r>
            <a:endParaRPr lang="ru-RU" sz="2800" b="1"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az-Latn-AZ" sz="48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76212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3">
                                            <p:txEl>
                                              <p:pRg st="0" end="0"/>
                                            </p:txEl>
                                          </p:spTgt>
                                        </p:tgtEl>
                                        <p:attrNameLst>
                                          <p:attrName>r</p:attrName>
                                        </p:attrNameLst>
                                      </p:cBhvr>
                                    </p:animRot>
                                    <p:animRot by="-240000">
                                      <p:cBhvr>
                                        <p:cTn id="7" dur="200" fill="hold">
                                          <p:stCondLst>
                                            <p:cond delay="200"/>
                                          </p:stCondLst>
                                        </p:cTn>
                                        <p:tgtEl>
                                          <p:spTgt spid="3">
                                            <p:txEl>
                                              <p:pRg st="0" end="0"/>
                                            </p:txEl>
                                          </p:spTgt>
                                        </p:tgtEl>
                                        <p:attrNameLst>
                                          <p:attrName>r</p:attrName>
                                        </p:attrNameLst>
                                      </p:cBhvr>
                                    </p:animRot>
                                    <p:animRot by="240000">
                                      <p:cBhvr>
                                        <p:cTn id="8" dur="200" fill="hold">
                                          <p:stCondLst>
                                            <p:cond delay="400"/>
                                          </p:stCondLst>
                                        </p:cTn>
                                        <p:tgtEl>
                                          <p:spTgt spid="3">
                                            <p:txEl>
                                              <p:pRg st="0" end="0"/>
                                            </p:txEl>
                                          </p:spTgt>
                                        </p:tgtEl>
                                        <p:attrNameLst>
                                          <p:attrName>r</p:attrName>
                                        </p:attrNameLst>
                                      </p:cBhvr>
                                    </p:animRot>
                                    <p:animRot by="-240000">
                                      <p:cBhvr>
                                        <p:cTn id="9" dur="200" fill="hold">
                                          <p:stCondLst>
                                            <p:cond delay="600"/>
                                          </p:stCondLst>
                                        </p:cTn>
                                        <p:tgtEl>
                                          <p:spTgt spid="3">
                                            <p:txEl>
                                              <p:pRg st="0" end="0"/>
                                            </p:txEl>
                                          </p:spTgt>
                                        </p:tgtEl>
                                        <p:attrNameLst>
                                          <p:attrName>r</p:attrName>
                                        </p:attrNameLst>
                                      </p:cBhvr>
                                    </p:animRot>
                                    <p:animRot by="120000">
                                      <p:cBhvr>
                                        <p:cTn id="10" dur="200" fill="hold">
                                          <p:stCondLst>
                                            <p:cond delay="800"/>
                                          </p:stCondLst>
                                        </p:cTn>
                                        <p:tgtEl>
                                          <p:spTgt spid="3">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2" presetClass="emph" presetSubtype="0" fill="hold" grpId="0" nodeType="clickEffect">
                                  <p:stCondLst>
                                    <p:cond delay="0"/>
                                  </p:stCondLst>
                                  <p:childTnLst>
                                    <p:animRot by="120000">
                                      <p:cBhvr>
                                        <p:cTn id="14" dur="100" fill="hold">
                                          <p:stCondLst>
                                            <p:cond delay="0"/>
                                          </p:stCondLst>
                                        </p:cTn>
                                        <p:tgtEl>
                                          <p:spTgt spid="3">
                                            <p:txEl>
                                              <p:pRg st="1" end="1"/>
                                            </p:txEl>
                                          </p:spTgt>
                                        </p:tgtEl>
                                        <p:attrNameLst>
                                          <p:attrName>r</p:attrName>
                                        </p:attrNameLst>
                                      </p:cBhvr>
                                    </p:animRot>
                                    <p:animRot by="-240000">
                                      <p:cBhvr>
                                        <p:cTn id="15" dur="200" fill="hold">
                                          <p:stCondLst>
                                            <p:cond delay="200"/>
                                          </p:stCondLst>
                                        </p:cTn>
                                        <p:tgtEl>
                                          <p:spTgt spid="3">
                                            <p:txEl>
                                              <p:pRg st="1" end="1"/>
                                            </p:txEl>
                                          </p:spTgt>
                                        </p:tgtEl>
                                        <p:attrNameLst>
                                          <p:attrName>r</p:attrName>
                                        </p:attrNameLst>
                                      </p:cBhvr>
                                    </p:animRot>
                                    <p:animRot by="240000">
                                      <p:cBhvr>
                                        <p:cTn id="16" dur="200" fill="hold">
                                          <p:stCondLst>
                                            <p:cond delay="400"/>
                                          </p:stCondLst>
                                        </p:cTn>
                                        <p:tgtEl>
                                          <p:spTgt spid="3">
                                            <p:txEl>
                                              <p:pRg st="1" end="1"/>
                                            </p:txEl>
                                          </p:spTgt>
                                        </p:tgtEl>
                                        <p:attrNameLst>
                                          <p:attrName>r</p:attrName>
                                        </p:attrNameLst>
                                      </p:cBhvr>
                                    </p:animRot>
                                    <p:animRot by="-240000">
                                      <p:cBhvr>
                                        <p:cTn id="17" dur="200" fill="hold">
                                          <p:stCondLst>
                                            <p:cond delay="600"/>
                                          </p:stCondLst>
                                        </p:cTn>
                                        <p:tgtEl>
                                          <p:spTgt spid="3">
                                            <p:txEl>
                                              <p:pRg st="1" end="1"/>
                                            </p:txEl>
                                          </p:spTgt>
                                        </p:tgtEl>
                                        <p:attrNameLst>
                                          <p:attrName>r</p:attrName>
                                        </p:attrNameLst>
                                      </p:cBhvr>
                                    </p:animRot>
                                    <p:animRot by="120000">
                                      <p:cBhvr>
                                        <p:cTn id="18" dur="200" fill="hold">
                                          <p:stCondLst>
                                            <p:cond delay="800"/>
                                          </p:stCondLst>
                                        </p:cTn>
                                        <p:tgtEl>
                                          <p:spTgt spid="3">
                                            <p:txEl>
                                              <p:pRg st="1" end="1"/>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32" presetClass="emph" presetSubtype="0" fill="hold" grpId="0" nodeType="clickEffect">
                                  <p:stCondLst>
                                    <p:cond delay="0"/>
                                  </p:stCondLst>
                                  <p:childTnLst>
                                    <p:animRot by="120000">
                                      <p:cBhvr>
                                        <p:cTn id="22" dur="100" fill="hold">
                                          <p:stCondLst>
                                            <p:cond delay="0"/>
                                          </p:stCondLst>
                                        </p:cTn>
                                        <p:tgtEl>
                                          <p:spTgt spid="3">
                                            <p:txEl>
                                              <p:pRg st="2" end="2"/>
                                            </p:txEl>
                                          </p:spTgt>
                                        </p:tgtEl>
                                        <p:attrNameLst>
                                          <p:attrName>r</p:attrName>
                                        </p:attrNameLst>
                                      </p:cBhvr>
                                    </p:animRot>
                                    <p:animRot by="-240000">
                                      <p:cBhvr>
                                        <p:cTn id="23" dur="200" fill="hold">
                                          <p:stCondLst>
                                            <p:cond delay="200"/>
                                          </p:stCondLst>
                                        </p:cTn>
                                        <p:tgtEl>
                                          <p:spTgt spid="3">
                                            <p:txEl>
                                              <p:pRg st="2" end="2"/>
                                            </p:txEl>
                                          </p:spTgt>
                                        </p:tgtEl>
                                        <p:attrNameLst>
                                          <p:attrName>r</p:attrName>
                                        </p:attrNameLst>
                                      </p:cBhvr>
                                    </p:animRot>
                                    <p:animRot by="240000">
                                      <p:cBhvr>
                                        <p:cTn id="24" dur="200" fill="hold">
                                          <p:stCondLst>
                                            <p:cond delay="400"/>
                                          </p:stCondLst>
                                        </p:cTn>
                                        <p:tgtEl>
                                          <p:spTgt spid="3">
                                            <p:txEl>
                                              <p:pRg st="2" end="2"/>
                                            </p:txEl>
                                          </p:spTgt>
                                        </p:tgtEl>
                                        <p:attrNameLst>
                                          <p:attrName>r</p:attrName>
                                        </p:attrNameLst>
                                      </p:cBhvr>
                                    </p:animRot>
                                    <p:animRot by="-240000">
                                      <p:cBhvr>
                                        <p:cTn id="25" dur="200" fill="hold">
                                          <p:stCondLst>
                                            <p:cond delay="600"/>
                                          </p:stCondLst>
                                        </p:cTn>
                                        <p:tgtEl>
                                          <p:spTgt spid="3">
                                            <p:txEl>
                                              <p:pRg st="2" end="2"/>
                                            </p:txEl>
                                          </p:spTgt>
                                        </p:tgtEl>
                                        <p:attrNameLst>
                                          <p:attrName>r</p:attrName>
                                        </p:attrNameLst>
                                      </p:cBhvr>
                                    </p:animRot>
                                    <p:animRot by="120000">
                                      <p:cBhvr>
                                        <p:cTn id="26" dur="200" fill="hold">
                                          <p:stCondLst>
                                            <p:cond delay="800"/>
                                          </p:stCondLst>
                                        </p:cTn>
                                        <p:tgtEl>
                                          <p:spTgt spid="3">
                                            <p:txEl>
                                              <p:pRg st="2" end="2"/>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32" presetClass="emph" presetSubtype="0" fill="hold" grpId="0" nodeType="clickEffect">
                                  <p:stCondLst>
                                    <p:cond delay="0"/>
                                  </p:stCondLst>
                                  <p:childTnLst>
                                    <p:animRot by="120000">
                                      <p:cBhvr>
                                        <p:cTn id="30" dur="100" fill="hold">
                                          <p:stCondLst>
                                            <p:cond delay="0"/>
                                          </p:stCondLst>
                                        </p:cTn>
                                        <p:tgtEl>
                                          <p:spTgt spid="3">
                                            <p:txEl>
                                              <p:pRg st="3" end="3"/>
                                            </p:txEl>
                                          </p:spTgt>
                                        </p:tgtEl>
                                        <p:attrNameLst>
                                          <p:attrName>r</p:attrName>
                                        </p:attrNameLst>
                                      </p:cBhvr>
                                    </p:animRot>
                                    <p:animRot by="-240000">
                                      <p:cBhvr>
                                        <p:cTn id="31" dur="200" fill="hold">
                                          <p:stCondLst>
                                            <p:cond delay="200"/>
                                          </p:stCondLst>
                                        </p:cTn>
                                        <p:tgtEl>
                                          <p:spTgt spid="3">
                                            <p:txEl>
                                              <p:pRg st="3" end="3"/>
                                            </p:txEl>
                                          </p:spTgt>
                                        </p:tgtEl>
                                        <p:attrNameLst>
                                          <p:attrName>r</p:attrName>
                                        </p:attrNameLst>
                                      </p:cBhvr>
                                    </p:animRot>
                                    <p:animRot by="240000">
                                      <p:cBhvr>
                                        <p:cTn id="32" dur="200" fill="hold">
                                          <p:stCondLst>
                                            <p:cond delay="400"/>
                                          </p:stCondLst>
                                        </p:cTn>
                                        <p:tgtEl>
                                          <p:spTgt spid="3">
                                            <p:txEl>
                                              <p:pRg st="3" end="3"/>
                                            </p:txEl>
                                          </p:spTgt>
                                        </p:tgtEl>
                                        <p:attrNameLst>
                                          <p:attrName>r</p:attrName>
                                        </p:attrNameLst>
                                      </p:cBhvr>
                                    </p:animRot>
                                    <p:animRot by="-240000">
                                      <p:cBhvr>
                                        <p:cTn id="33" dur="200" fill="hold">
                                          <p:stCondLst>
                                            <p:cond delay="600"/>
                                          </p:stCondLst>
                                        </p:cTn>
                                        <p:tgtEl>
                                          <p:spTgt spid="3">
                                            <p:txEl>
                                              <p:pRg st="3" end="3"/>
                                            </p:txEl>
                                          </p:spTgt>
                                        </p:tgtEl>
                                        <p:attrNameLst>
                                          <p:attrName>r</p:attrName>
                                        </p:attrNameLst>
                                      </p:cBhvr>
                                    </p:animRot>
                                    <p:animRot by="120000">
                                      <p:cBhvr>
                                        <p:cTn id="34" dur="200" fill="hold">
                                          <p:stCondLst>
                                            <p:cond delay="800"/>
                                          </p:stCondLst>
                                        </p:cTn>
                                        <p:tgtEl>
                                          <p:spTgt spid="3">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332656"/>
            <a:ext cx="7920880" cy="792088"/>
          </a:xfrm>
        </p:spPr>
        <p:txBody>
          <a:bodyPr>
            <a:noAutofit/>
          </a:bodyPr>
          <a:lstStyle/>
          <a:p>
            <a:pPr algn="ctr"/>
            <a:r>
              <a:rPr lang="az-Latn-AZ" sz="4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Birgə mülkiyyətə nələr aiddir?</a:t>
            </a:r>
            <a:endParaRPr lang="ru-RU" sz="4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51520" y="1268760"/>
            <a:ext cx="8892480" cy="5472608"/>
          </a:xfrm>
        </p:spPr>
        <p:txBody>
          <a:bodyPr>
            <a:noAutofit/>
          </a:bodyPr>
          <a:lstStyle/>
          <a:p>
            <a:r>
              <a:rPr lang="az-Latn-AZ" sz="2400" b="1" dirty="0">
                <a:solidFill>
                  <a:schemeClr val="tx1"/>
                </a:solidFill>
                <a:latin typeface="Times New Roman" panose="02020603050405020304" pitchFamily="18" charset="0"/>
                <a:cs typeface="Times New Roman" panose="02020603050405020304" pitchFamily="18" charset="0"/>
              </a:rPr>
              <a:t>Ər-arvadın ümumi birgə mülkiyyətinə aşağıdakılar aid edilir:</a:t>
            </a:r>
            <a:endParaRPr lang="ru-RU" sz="2400" b="1" dirty="0">
              <a:solidFill>
                <a:schemeClr val="tx1"/>
              </a:solidFill>
              <a:latin typeface="Times New Roman" panose="02020603050405020304" pitchFamily="18" charset="0"/>
              <a:cs typeface="Times New Roman" panose="02020603050405020304" pitchFamily="18" charset="0"/>
            </a:endParaRPr>
          </a:p>
          <a:p>
            <a:pPr lvl="0"/>
            <a:r>
              <a:rPr lang="az-Latn-AZ" sz="2400" b="1" dirty="0">
                <a:solidFill>
                  <a:schemeClr val="tx1"/>
                </a:solidFill>
                <a:latin typeface="Times New Roman" panose="02020603050405020304" pitchFamily="18" charset="0"/>
                <a:cs typeface="Times New Roman" panose="02020603050405020304" pitchFamily="18" charset="0"/>
              </a:rPr>
              <a:t>onların hər birinin əmək, sahibkarlıq və intellektual fəaliyyəti nəticəsində əldə etdikləri gəlirlər, aldıqları pensiya və müavinətlər, eləcə də xüsusi təyinatı olmayan digər pul ödəmələri (şikəstlik, sağlamlığın bu və ya digər formada pozulması nəticəsində əmək qabiliyyətinin itirilməsinə görə ödənilən məbləğ, maddi yardımın məbləği və s.);</a:t>
            </a:r>
            <a:endParaRPr lang="ru-RU" sz="2400" b="1" dirty="0">
              <a:solidFill>
                <a:schemeClr val="tx1"/>
              </a:solidFill>
              <a:latin typeface="Times New Roman" panose="02020603050405020304" pitchFamily="18" charset="0"/>
              <a:cs typeface="Times New Roman" panose="02020603050405020304" pitchFamily="18" charset="0"/>
            </a:endParaRPr>
          </a:p>
          <a:p>
            <a:pPr lvl="0"/>
            <a:r>
              <a:rPr lang="az-Latn-AZ" sz="2400" b="1" dirty="0">
                <a:solidFill>
                  <a:schemeClr val="tx1"/>
                </a:solidFill>
                <a:latin typeface="Times New Roman" panose="02020603050405020304" pitchFamily="18" charset="0"/>
                <a:cs typeface="Times New Roman" panose="02020603050405020304" pitchFamily="18" charset="0"/>
              </a:rPr>
              <a:t>ər-arvadın ümumi gəlirləri hesabına əldə edilən daşınar və daşınmaz əşyalar, qiymətli kağızlar, kredit idarələrinə və s. kommersiya təşkilatlarına qoyulmuş paylar, əmanətlər, kapitaldan olan paylar və əmlakın ər-arvaddan kimin adına əldə olunmasından, yaxud əmanətin kimin adına və ya kim tərəfindən qoyulmasından asılı olmayaraq nikah dövründə ər-arvadın qazandığı hər hansı </a:t>
            </a:r>
            <a:r>
              <a:rPr lang="az-Latn-AZ" sz="2400" b="1" dirty="0" smtClean="0">
                <a:solidFill>
                  <a:schemeClr val="tx1"/>
                </a:solidFill>
                <a:latin typeface="Times New Roman" panose="02020603050405020304" pitchFamily="18" charset="0"/>
                <a:cs typeface="Times New Roman" panose="02020603050405020304" pitchFamily="18" charset="0"/>
              </a:rPr>
              <a:t>sair;</a:t>
            </a:r>
            <a:endParaRPr lang="ru-RU" sz="2400" b="1"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az-Latn-AZ" sz="24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68559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3">
                                            <p:txEl>
                                              <p:pRg st="0" end="0"/>
                                            </p:txEl>
                                          </p:spTgt>
                                        </p:tgtEl>
                                        <p:attrNameLst>
                                          <p:attrName>r</p:attrName>
                                        </p:attrNameLst>
                                      </p:cBhvr>
                                    </p:animRot>
                                    <p:animRot by="-240000">
                                      <p:cBhvr>
                                        <p:cTn id="7" dur="200" fill="hold">
                                          <p:stCondLst>
                                            <p:cond delay="200"/>
                                          </p:stCondLst>
                                        </p:cTn>
                                        <p:tgtEl>
                                          <p:spTgt spid="3">
                                            <p:txEl>
                                              <p:pRg st="0" end="0"/>
                                            </p:txEl>
                                          </p:spTgt>
                                        </p:tgtEl>
                                        <p:attrNameLst>
                                          <p:attrName>r</p:attrName>
                                        </p:attrNameLst>
                                      </p:cBhvr>
                                    </p:animRot>
                                    <p:animRot by="240000">
                                      <p:cBhvr>
                                        <p:cTn id="8" dur="200" fill="hold">
                                          <p:stCondLst>
                                            <p:cond delay="400"/>
                                          </p:stCondLst>
                                        </p:cTn>
                                        <p:tgtEl>
                                          <p:spTgt spid="3">
                                            <p:txEl>
                                              <p:pRg st="0" end="0"/>
                                            </p:txEl>
                                          </p:spTgt>
                                        </p:tgtEl>
                                        <p:attrNameLst>
                                          <p:attrName>r</p:attrName>
                                        </p:attrNameLst>
                                      </p:cBhvr>
                                    </p:animRot>
                                    <p:animRot by="-240000">
                                      <p:cBhvr>
                                        <p:cTn id="9" dur="200" fill="hold">
                                          <p:stCondLst>
                                            <p:cond delay="600"/>
                                          </p:stCondLst>
                                        </p:cTn>
                                        <p:tgtEl>
                                          <p:spTgt spid="3">
                                            <p:txEl>
                                              <p:pRg st="0" end="0"/>
                                            </p:txEl>
                                          </p:spTgt>
                                        </p:tgtEl>
                                        <p:attrNameLst>
                                          <p:attrName>r</p:attrName>
                                        </p:attrNameLst>
                                      </p:cBhvr>
                                    </p:animRot>
                                    <p:animRot by="120000">
                                      <p:cBhvr>
                                        <p:cTn id="10" dur="200" fill="hold">
                                          <p:stCondLst>
                                            <p:cond delay="800"/>
                                          </p:stCondLst>
                                        </p:cTn>
                                        <p:tgtEl>
                                          <p:spTgt spid="3">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2" presetClass="emph" presetSubtype="0" fill="hold" grpId="0" nodeType="clickEffect">
                                  <p:stCondLst>
                                    <p:cond delay="0"/>
                                  </p:stCondLst>
                                  <p:childTnLst>
                                    <p:animRot by="120000">
                                      <p:cBhvr>
                                        <p:cTn id="14" dur="100" fill="hold">
                                          <p:stCondLst>
                                            <p:cond delay="0"/>
                                          </p:stCondLst>
                                        </p:cTn>
                                        <p:tgtEl>
                                          <p:spTgt spid="3">
                                            <p:txEl>
                                              <p:pRg st="1" end="1"/>
                                            </p:txEl>
                                          </p:spTgt>
                                        </p:tgtEl>
                                        <p:attrNameLst>
                                          <p:attrName>r</p:attrName>
                                        </p:attrNameLst>
                                      </p:cBhvr>
                                    </p:animRot>
                                    <p:animRot by="-240000">
                                      <p:cBhvr>
                                        <p:cTn id="15" dur="200" fill="hold">
                                          <p:stCondLst>
                                            <p:cond delay="200"/>
                                          </p:stCondLst>
                                        </p:cTn>
                                        <p:tgtEl>
                                          <p:spTgt spid="3">
                                            <p:txEl>
                                              <p:pRg st="1" end="1"/>
                                            </p:txEl>
                                          </p:spTgt>
                                        </p:tgtEl>
                                        <p:attrNameLst>
                                          <p:attrName>r</p:attrName>
                                        </p:attrNameLst>
                                      </p:cBhvr>
                                    </p:animRot>
                                    <p:animRot by="240000">
                                      <p:cBhvr>
                                        <p:cTn id="16" dur="200" fill="hold">
                                          <p:stCondLst>
                                            <p:cond delay="400"/>
                                          </p:stCondLst>
                                        </p:cTn>
                                        <p:tgtEl>
                                          <p:spTgt spid="3">
                                            <p:txEl>
                                              <p:pRg st="1" end="1"/>
                                            </p:txEl>
                                          </p:spTgt>
                                        </p:tgtEl>
                                        <p:attrNameLst>
                                          <p:attrName>r</p:attrName>
                                        </p:attrNameLst>
                                      </p:cBhvr>
                                    </p:animRot>
                                    <p:animRot by="-240000">
                                      <p:cBhvr>
                                        <p:cTn id="17" dur="200" fill="hold">
                                          <p:stCondLst>
                                            <p:cond delay="600"/>
                                          </p:stCondLst>
                                        </p:cTn>
                                        <p:tgtEl>
                                          <p:spTgt spid="3">
                                            <p:txEl>
                                              <p:pRg st="1" end="1"/>
                                            </p:txEl>
                                          </p:spTgt>
                                        </p:tgtEl>
                                        <p:attrNameLst>
                                          <p:attrName>r</p:attrName>
                                        </p:attrNameLst>
                                      </p:cBhvr>
                                    </p:animRot>
                                    <p:animRot by="120000">
                                      <p:cBhvr>
                                        <p:cTn id="18" dur="200" fill="hold">
                                          <p:stCondLst>
                                            <p:cond delay="800"/>
                                          </p:stCondLst>
                                        </p:cTn>
                                        <p:tgtEl>
                                          <p:spTgt spid="3">
                                            <p:txEl>
                                              <p:pRg st="1" end="1"/>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32" presetClass="emph" presetSubtype="0" fill="hold" grpId="0" nodeType="clickEffect">
                                  <p:stCondLst>
                                    <p:cond delay="0"/>
                                  </p:stCondLst>
                                  <p:childTnLst>
                                    <p:animRot by="120000">
                                      <p:cBhvr>
                                        <p:cTn id="22" dur="100" fill="hold">
                                          <p:stCondLst>
                                            <p:cond delay="0"/>
                                          </p:stCondLst>
                                        </p:cTn>
                                        <p:tgtEl>
                                          <p:spTgt spid="3">
                                            <p:txEl>
                                              <p:pRg st="2" end="2"/>
                                            </p:txEl>
                                          </p:spTgt>
                                        </p:tgtEl>
                                        <p:attrNameLst>
                                          <p:attrName>r</p:attrName>
                                        </p:attrNameLst>
                                      </p:cBhvr>
                                    </p:animRot>
                                    <p:animRot by="-240000">
                                      <p:cBhvr>
                                        <p:cTn id="23" dur="200" fill="hold">
                                          <p:stCondLst>
                                            <p:cond delay="200"/>
                                          </p:stCondLst>
                                        </p:cTn>
                                        <p:tgtEl>
                                          <p:spTgt spid="3">
                                            <p:txEl>
                                              <p:pRg st="2" end="2"/>
                                            </p:txEl>
                                          </p:spTgt>
                                        </p:tgtEl>
                                        <p:attrNameLst>
                                          <p:attrName>r</p:attrName>
                                        </p:attrNameLst>
                                      </p:cBhvr>
                                    </p:animRot>
                                    <p:animRot by="240000">
                                      <p:cBhvr>
                                        <p:cTn id="24" dur="200" fill="hold">
                                          <p:stCondLst>
                                            <p:cond delay="400"/>
                                          </p:stCondLst>
                                        </p:cTn>
                                        <p:tgtEl>
                                          <p:spTgt spid="3">
                                            <p:txEl>
                                              <p:pRg st="2" end="2"/>
                                            </p:txEl>
                                          </p:spTgt>
                                        </p:tgtEl>
                                        <p:attrNameLst>
                                          <p:attrName>r</p:attrName>
                                        </p:attrNameLst>
                                      </p:cBhvr>
                                    </p:animRot>
                                    <p:animRot by="-240000">
                                      <p:cBhvr>
                                        <p:cTn id="25" dur="200" fill="hold">
                                          <p:stCondLst>
                                            <p:cond delay="600"/>
                                          </p:stCondLst>
                                        </p:cTn>
                                        <p:tgtEl>
                                          <p:spTgt spid="3">
                                            <p:txEl>
                                              <p:pRg st="2" end="2"/>
                                            </p:txEl>
                                          </p:spTgt>
                                        </p:tgtEl>
                                        <p:attrNameLst>
                                          <p:attrName>r</p:attrName>
                                        </p:attrNameLst>
                                      </p:cBhvr>
                                    </p:animRot>
                                    <p:animRot by="120000">
                                      <p:cBhvr>
                                        <p:cTn id="26" dur="200" fill="hold">
                                          <p:stCondLst>
                                            <p:cond delay="800"/>
                                          </p:stCondLst>
                                        </p:cTn>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676456" cy="1340768"/>
          </a:xfrm>
        </p:spPr>
        <p:txBody>
          <a:bodyPr>
            <a:noAutofit/>
          </a:bodyPr>
          <a:lstStyle/>
          <a:p>
            <a:pPr algn="ctr"/>
            <a:r>
              <a:rPr lang="az-Latn-AZ" sz="4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Birgə mülkiyyət hesab olunması üçün şərtlər</a:t>
            </a:r>
            <a:endParaRPr lang="ru-RU" sz="4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67544" y="1340768"/>
            <a:ext cx="8568952" cy="5328592"/>
          </a:xfrm>
        </p:spPr>
        <p:txBody>
          <a:bodyPr>
            <a:noAutofit/>
          </a:bodyPr>
          <a:lstStyle/>
          <a:p>
            <a:pPr algn="just"/>
            <a:r>
              <a:rPr lang="az-Latn-AZ" sz="2400" b="1" dirty="0">
                <a:solidFill>
                  <a:schemeClr val="tx1"/>
                </a:solidFill>
                <a:latin typeface="Times New Roman" panose="02020603050405020304" pitchFamily="18" charset="0"/>
                <a:cs typeface="Times New Roman" panose="02020603050405020304" pitchFamily="18" charset="0"/>
              </a:rPr>
              <a:t>Konstitusiya Məhkəməsinin Plenumu “Azərbaycan Respublikasında mənzil fondunun özəlləşdirilməsi haqqında” Azərbaycan Respublikası Qanununun 1-ci, 5-ci və 12-ci maddələrinin şərh edilməsinə dair” 21 dekabr 2012-ci il  tarixli Qərarında qeyd etmişdir ki, Ailə Məcəlləsinin 32-ci maddəsinin tələblərinə əsasən əmlakın ər-arvadın birgə mülkiyyəti sayılması üçün iki şərtin eyni zamanda mövcud olması vacibdir:</a:t>
            </a:r>
            <a:endParaRPr lang="ru-RU" sz="2400" b="1" dirty="0">
              <a:solidFill>
                <a:schemeClr val="tx1"/>
              </a:solidFill>
              <a:latin typeface="Times New Roman" panose="02020603050405020304" pitchFamily="18" charset="0"/>
              <a:cs typeface="Times New Roman" panose="02020603050405020304" pitchFamily="18" charset="0"/>
            </a:endParaRPr>
          </a:p>
          <a:p>
            <a:pPr algn="just"/>
            <a:r>
              <a:rPr lang="az-Latn-AZ" sz="2400" b="1" dirty="0">
                <a:solidFill>
                  <a:schemeClr val="tx1"/>
                </a:solidFill>
                <a:latin typeface="Times New Roman" panose="02020603050405020304" pitchFamily="18" charset="0"/>
                <a:cs typeface="Times New Roman" panose="02020603050405020304" pitchFamily="18" charset="0"/>
              </a:rPr>
              <a:t>- əmlakın ər-arvadın nikah müddətində əldə olunması;</a:t>
            </a:r>
            <a:endParaRPr lang="ru-RU" sz="2400" b="1" dirty="0">
              <a:solidFill>
                <a:schemeClr val="tx1"/>
              </a:solidFill>
              <a:latin typeface="Times New Roman" panose="02020603050405020304" pitchFamily="18" charset="0"/>
              <a:cs typeface="Times New Roman" panose="02020603050405020304" pitchFamily="18" charset="0"/>
            </a:endParaRPr>
          </a:p>
          <a:p>
            <a:pPr algn="just"/>
            <a:r>
              <a:rPr lang="az-Latn-AZ" sz="2400" b="1" dirty="0">
                <a:solidFill>
                  <a:schemeClr val="tx1"/>
                </a:solidFill>
                <a:latin typeface="Times New Roman" panose="02020603050405020304" pitchFamily="18" charset="0"/>
                <a:cs typeface="Times New Roman" panose="02020603050405020304" pitchFamily="18" charset="0"/>
              </a:rPr>
              <a:t>- əmlakın ər-arvadın ümumi gəlirləri hesabına əldə olunması.</a:t>
            </a:r>
            <a:endParaRPr lang="ru-RU" sz="2400" b="1" dirty="0">
              <a:solidFill>
                <a:schemeClr val="tx1"/>
              </a:solidFill>
              <a:latin typeface="Times New Roman" panose="02020603050405020304" pitchFamily="18" charset="0"/>
              <a:cs typeface="Times New Roman" panose="02020603050405020304" pitchFamily="18" charset="0"/>
            </a:endParaRPr>
          </a:p>
          <a:p>
            <a:pPr marL="0" indent="0" algn="just">
              <a:buNone/>
            </a:pPr>
            <a:r>
              <a:rPr lang="az-Latn-AZ" sz="2400" b="1" dirty="0">
                <a:solidFill>
                  <a:schemeClr val="tx1"/>
                </a:solidFill>
                <a:latin typeface="Times New Roman" panose="02020603050405020304" pitchFamily="18" charset="0"/>
                <a:cs typeface="Times New Roman" panose="02020603050405020304" pitchFamily="18" charset="0"/>
              </a:rPr>
              <a:t>İkinci şərt müvafiq əmlakın ər-arvadın birgə mülkiyyəti kimi tanınması üçün onun nikah müddətində ər-arvadın əvəzli əqdlər əsasında əldə etmələrini tələb edir.</a:t>
            </a:r>
            <a:endParaRPr lang="ru-RU"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5412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3">
                                            <p:txEl>
                                              <p:pRg st="0" end="0"/>
                                            </p:txEl>
                                          </p:spTgt>
                                        </p:tgtEl>
                                        <p:attrNameLst>
                                          <p:attrName>r</p:attrName>
                                        </p:attrNameLst>
                                      </p:cBhvr>
                                    </p:animRot>
                                    <p:animRot by="-240000">
                                      <p:cBhvr>
                                        <p:cTn id="7" dur="200" fill="hold">
                                          <p:stCondLst>
                                            <p:cond delay="200"/>
                                          </p:stCondLst>
                                        </p:cTn>
                                        <p:tgtEl>
                                          <p:spTgt spid="3">
                                            <p:txEl>
                                              <p:pRg st="0" end="0"/>
                                            </p:txEl>
                                          </p:spTgt>
                                        </p:tgtEl>
                                        <p:attrNameLst>
                                          <p:attrName>r</p:attrName>
                                        </p:attrNameLst>
                                      </p:cBhvr>
                                    </p:animRot>
                                    <p:animRot by="240000">
                                      <p:cBhvr>
                                        <p:cTn id="8" dur="200" fill="hold">
                                          <p:stCondLst>
                                            <p:cond delay="400"/>
                                          </p:stCondLst>
                                        </p:cTn>
                                        <p:tgtEl>
                                          <p:spTgt spid="3">
                                            <p:txEl>
                                              <p:pRg st="0" end="0"/>
                                            </p:txEl>
                                          </p:spTgt>
                                        </p:tgtEl>
                                        <p:attrNameLst>
                                          <p:attrName>r</p:attrName>
                                        </p:attrNameLst>
                                      </p:cBhvr>
                                    </p:animRot>
                                    <p:animRot by="-240000">
                                      <p:cBhvr>
                                        <p:cTn id="9" dur="200" fill="hold">
                                          <p:stCondLst>
                                            <p:cond delay="600"/>
                                          </p:stCondLst>
                                        </p:cTn>
                                        <p:tgtEl>
                                          <p:spTgt spid="3">
                                            <p:txEl>
                                              <p:pRg st="0" end="0"/>
                                            </p:txEl>
                                          </p:spTgt>
                                        </p:tgtEl>
                                        <p:attrNameLst>
                                          <p:attrName>r</p:attrName>
                                        </p:attrNameLst>
                                      </p:cBhvr>
                                    </p:animRot>
                                    <p:animRot by="120000">
                                      <p:cBhvr>
                                        <p:cTn id="10" dur="200" fill="hold">
                                          <p:stCondLst>
                                            <p:cond delay="800"/>
                                          </p:stCondLst>
                                        </p:cTn>
                                        <p:tgtEl>
                                          <p:spTgt spid="3">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2" presetClass="emph" presetSubtype="0" fill="hold" grpId="0" nodeType="clickEffect">
                                  <p:stCondLst>
                                    <p:cond delay="0"/>
                                  </p:stCondLst>
                                  <p:childTnLst>
                                    <p:animRot by="120000">
                                      <p:cBhvr>
                                        <p:cTn id="14" dur="100" fill="hold">
                                          <p:stCondLst>
                                            <p:cond delay="0"/>
                                          </p:stCondLst>
                                        </p:cTn>
                                        <p:tgtEl>
                                          <p:spTgt spid="3">
                                            <p:txEl>
                                              <p:pRg st="1" end="1"/>
                                            </p:txEl>
                                          </p:spTgt>
                                        </p:tgtEl>
                                        <p:attrNameLst>
                                          <p:attrName>r</p:attrName>
                                        </p:attrNameLst>
                                      </p:cBhvr>
                                    </p:animRot>
                                    <p:animRot by="-240000">
                                      <p:cBhvr>
                                        <p:cTn id="15" dur="200" fill="hold">
                                          <p:stCondLst>
                                            <p:cond delay="200"/>
                                          </p:stCondLst>
                                        </p:cTn>
                                        <p:tgtEl>
                                          <p:spTgt spid="3">
                                            <p:txEl>
                                              <p:pRg st="1" end="1"/>
                                            </p:txEl>
                                          </p:spTgt>
                                        </p:tgtEl>
                                        <p:attrNameLst>
                                          <p:attrName>r</p:attrName>
                                        </p:attrNameLst>
                                      </p:cBhvr>
                                    </p:animRot>
                                    <p:animRot by="240000">
                                      <p:cBhvr>
                                        <p:cTn id="16" dur="200" fill="hold">
                                          <p:stCondLst>
                                            <p:cond delay="400"/>
                                          </p:stCondLst>
                                        </p:cTn>
                                        <p:tgtEl>
                                          <p:spTgt spid="3">
                                            <p:txEl>
                                              <p:pRg st="1" end="1"/>
                                            </p:txEl>
                                          </p:spTgt>
                                        </p:tgtEl>
                                        <p:attrNameLst>
                                          <p:attrName>r</p:attrName>
                                        </p:attrNameLst>
                                      </p:cBhvr>
                                    </p:animRot>
                                    <p:animRot by="-240000">
                                      <p:cBhvr>
                                        <p:cTn id="17" dur="200" fill="hold">
                                          <p:stCondLst>
                                            <p:cond delay="600"/>
                                          </p:stCondLst>
                                        </p:cTn>
                                        <p:tgtEl>
                                          <p:spTgt spid="3">
                                            <p:txEl>
                                              <p:pRg st="1" end="1"/>
                                            </p:txEl>
                                          </p:spTgt>
                                        </p:tgtEl>
                                        <p:attrNameLst>
                                          <p:attrName>r</p:attrName>
                                        </p:attrNameLst>
                                      </p:cBhvr>
                                    </p:animRot>
                                    <p:animRot by="120000">
                                      <p:cBhvr>
                                        <p:cTn id="18" dur="200" fill="hold">
                                          <p:stCondLst>
                                            <p:cond delay="800"/>
                                          </p:stCondLst>
                                        </p:cTn>
                                        <p:tgtEl>
                                          <p:spTgt spid="3">
                                            <p:txEl>
                                              <p:pRg st="1" end="1"/>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32" presetClass="emph" presetSubtype="0" fill="hold" grpId="0" nodeType="clickEffect">
                                  <p:stCondLst>
                                    <p:cond delay="0"/>
                                  </p:stCondLst>
                                  <p:childTnLst>
                                    <p:animRot by="120000">
                                      <p:cBhvr>
                                        <p:cTn id="22" dur="100" fill="hold">
                                          <p:stCondLst>
                                            <p:cond delay="0"/>
                                          </p:stCondLst>
                                        </p:cTn>
                                        <p:tgtEl>
                                          <p:spTgt spid="3">
                                            <p:txEl>
                                              <p:pRg st="2" end="2"/>
                                            </p:txEl>
                                          </p:spTgt>
                                        </p:tgtEl>
                                        <p:attrNameLst>
                                          <p:attrName>r</p:attrName>
                                        </p:attrNameLst>
                                      </p:cBhvr>
                                    </p:animRot>
                                    <p:animRot by="-240000">
                                      <p:cBhvr>
                                        <p:cTn id="23" dur="200" fill="hold">
                                          <p:stCondLst>
                                            <p:cond delay="200"/>
                                          </p:stCondLst>
                                        </p:cTn>
                                        <p:tgtEl>
                                          <p:spTgt spid="3">
                                            <p:txEl>
                                              <p:pRg st="2" end="2"/>
                                            </p:txEl>
                                          </p:spTgt>
                                        </p:tgtEl>
                                        <p:attrNameLst>
                                          <p:attrName>r</p:attrName>
                                        </p:attrNameLst>
                                      </p:cBhvr>
                                    </p:animRot>
                                    <p:animRot by="240000">
                                      <p:cBhvr>
                                        <p:cTn id="24" dur="200" fill="hold">
                                          <p:stCondLst>
                                            <p:cond delay="400"/>
                                          </p:stCondLst>
                                        </p:cTn>
                                        <p:tgtEl>
                                          <p:spTgt spid="3">
                                            <p:txEl>
                                              <p:pRg st="2" end="2"/>
                                            </p:txEl>
                                          </p:spTgt>
                                        </p:tgtEl>
                                        <p:attrNameLst>
                                          <p:attrName>r</p:attrName>
                                        </p:attrNameLst>
                                      </p:cBhvr>
                                    </p:animRot>
                                    <p:animRot by="-240000">
                                      <p:cBhvr>
                                        <p:cTn id="25" dur="200" fill="hold">
                                          <p:stCondLst>
                                            <p:cond delay="600"/>
                                          </p:stCondLst>
                                        </p:cTn>
                                        <p:tgtEl>
                                          <p:spTgt spid="3">
                                            <p:txEl>
                                              <p:pRg st="2" end="2"/>
                                            </p:txEl>
                                          </p:spTgt>
                                        </p:tgtEl>
                                        <p:attrNameLst>
                                          <p:attrName>r</p:attrName>
                                        </p:attrNameLst>
                                      </p:cBhvr>
                                    </p:animRot>
                                    <p:animRot by="120000">
                                      <p:cBhvr>
                                        <p:cTn id="26" dur="200" fill="hold">
                                          <p:stCondLst>
                                            <p:cond delay="800"/>
                                          </p:stCondLst>
                                        </p:cTn>
                                        <p:tgtEl>
                                          <p:spTgt spid="3">
                                            <p:txEl>
                                              <p:pRg st="2" end="2"/>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32" presetClass="emph" presetSubtype="0" fill="hold" grpId="0" nodeType="clickEffect">
                                  <p:stCondLst>
                                    <p:cond delay="0"/>
                                  </p:stCondLst>
                                  <p:childTnLst>
                                    <p:animRot by="120000">
                                      <p:cBhvr>
                                        <p:cTn id="30" dur="100" fill="hold">
                                          <p:stCondLst>
                                            <p:cond delay="0"/>
                                          </p:stCondLst>
                                        </p:cTn>
                                        <p:tgtEl>
                                          <p:spTgt spid="3">
                                            <p:txEl>
                                              <p:pRg st="3" end="3"/>
                                            </p:txEl>
                                          </p:spTgt>
                                        </p:tgtEl>
                                        <p:attrNameLst>
                                          <p:attrName>r</p:attrName>
                                        </p:attrNameLst>
                                      </p:cBhvr>
                                    </p:animRot>
                                    <p:animRot by="-240000">
                                      <p:cBhvr>
                                        <p:cTn id="31" dur="200" fill="hold">
                                          <p:stCondLst>
                                            <p:cond delay="200"/>
                                          </p:stCondLst>
                                        </p:cTn>
                                        <p:tgtEl>
                                          <p:spTgt spid="3">
                                            <p:txEl>
                                              <p:pRg st="3" end="3"/>
                                            </p:txEl>
                                          </p:spTgt>
                                        </p:tgtEl>
                                        <p:attrNameLst>
                                          <p:attrName>r</p:attrName>
                                        </p:attrNameLst>
                                      </p:cBhvr>
                                    </p:animRot>
                                    <p:animRot by="240000">
                                      <p:cBhvr>
                                        <p:cTn id="32" dur="200" fill="hold">
                                          <p:stCondLst>
                                            <p:cond delay="400"/>
                                          </p:stCondLst>
                                        </p:cTn>
                                        <p:tgtEl>
                                          <p:spTgt spid="3">
                                            <p:txEl>
                                              <p:pRg st="3" end="3"/>
                                            </p:txEl>
                                          </p:spTgt>
                                        </p:tgtEl>
                                        <p:attrNameLst>
                                          <p:attrName>r</p:attrName>
                                        </p:attrNameLst>
                                      </p:cBhvr>
                                    </p:animRot>
                                    <p:animRot by="-240000">
                                      <p:cBhvr>
                                        <p:cTn id="33" dur="200" fill="hold">
                                          <p:stCondLst>
                                            <p:cond delay="600"/>
                                          </p:stCondLst>
                                        </p:cTn>
                                        <p:tgtEl>
                                          <p:spTgt spid="3">
                                            <p:txEl>
                                              <p:pRg st="3" end="3"/>
                                            </p:txEl>
                                          </p:spTgt>
                                        </p:tgtEl>
                                        <p:attrNameLst>
                                          <p:attrName>r</p:attrName>
                                        </p:attrNameLst>
                                      </p:cBhvr>
                                    </p:animRot>
                                    <p:animRot by="120000">
                                      <p:cBhvr>
                                        <p:cTn id="34" dur="200" fill="hold">
                                          <p:stCondLst>
                                            <p:cond delay="800"/>
                                          </p:stCondLst>
                                        </p:cTn>
                                        <p:tgtEl>
                                          <p:spTgt spid="3">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676456" cy="1916832"/>
          </a:xfrm>
        </p:spPr>
        <p:txBody>
          <a:bodyPr>
            <a:noAutofit/>
          </a:bodyPr>
          <a:lstStyle/>
          <a:p>
            <a:pPr algn="ctr"/>
            <a:r>
              <a:rPr lang="az-Latn-AZ" sz="4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Nikah dövründə əldə olunmuş əmlak sayılmır</a:t>
            </a:r>
            <a:endParaRPr lang="ru-RU" sz="4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51520" y="1700808"/>
            <a:ext cx="8784976" cy="4623792"/>
          </a:xfrm>
        </p:spPr>
        <p:txBody>
          <a:bodyPr>
            <a:normAutofit/>
          </a:bodyPr>
          <a:lstStyle/>
          <a:p>
            <a:pPr marL="0" indent="0" algn="just">
              <a:buNone/>
            </a:pPr>
            <a:r>
              <a:rPr lang="az-Latn-AZ" sz="3200" b="1" dirty="0" smtClean="0">
                <a:solidFill>
                  <a:schemeClr val="tx1"/>
                </a:solidFill>
                <a:latin typeface="Times New Roman" panose="02020603050405020304" pitchFamily="18" charset="0"/>
                <a:cs typeface="Times New Roman" panose="02020603050405020304" pitchFamily="18" charset="0"/>
              </a:rPr>
              <a:t>Nikaha </a:t>
            </a:r>
            <a:r>
              <a:rPr lang="az-Latn-AZ" sz="3200" b="1" dirty="0">
                <a:solidFill>
                  <a:schemeClr val="tx1"/>
                </a:solidFill>
                <a:latin typeface="Times New Roman" panose="02020603050405020304" pitchFamily="18" charset="0"/>
                <a:cs typeface="Times New Roman" panose="02020603050405020304" pitchFamily="18" charset="0"/>
              </a:rPr>
              <a:t>daxil olanadək onlara məxsus olan əmlak, habelə nikah dövründə hədiyyə şəklində və ya vərəsəlik qaydasında, digər əvəzsiz əqdlər üzrə əldə etdikləri əmlak ər-arvadın hər birinin ayrıca mülkiyyətindədir. Ziynət əşyaları istisna olmaqla, fərdi istifadə şeyləri (geyim, ayaqqabı və s.) nikah zamanı ər-arvadın ümumi vəsaiti hesabına əldə edilsə də, ər-arvaddan kimin istifadəsində olubsa, ona məxsusdur.</a:t>
            </a:r>
            <a:endParaRPr lang="ru-RU" sz="32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44666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3">
                                            <p:txEl>
                                              <p:pRg st="0" end="0"/>
                                            </p:txEl>
                                          </p:spTgt>
                                        </p:tgtEl>
                                        <p:attrNameLst>
                                          <p:attrName>r</p:attrName>
                                        </p:attrNameLst>
                                      </p:cBhvr>
                                    </p:animRot>
                                    <p:animRot by="-240000">
                                      <p:cBhvr>
                                        <p:cTn id="7" dur="200" fill="hold">
                                          <p:stCondLst>
                                            <p:cond delay="200"/>
                                          </p:stCondLst>
                                        </p:cTn>
                                        <p:tgtEl>
                                          <p:spTgt spid="3">
                                            <p:txEl>
                                              <p:pRg st="0" end="0"/>
                                            </p:txEl>
                                          </p:spTgt>
                                        </p:tgtEl>
                                        <p:attrNameLst>
                                          <p:attrName>r</p:attrName>
                                        </p:attrNameLst>
                                      </p:cBhvr>
                                    </p:animRot>
                                    <p:animRot by="240000">
                                      <p:cBhvr>
                                        <p:cTn id="8" dur="200" fill="hold">
                                          <p:stCondLst>
                                            <p:cond delay="400"/>
                                          </p:stCondLst>
                                        </p:cTn>
                                        <p:tgtEl>
                                          <p:spTgt spid="3">
                                            <p:txEl>
                                              <p:pRg st="0" end="0"/>
                                            </p:txEl>
                                          </p:spTgt>
                                        </p:tgtEl>
                                        <p:attrNameLst>
                                          <p:attrName>r</p:attrName>
                                        </p:attrNameLst>
                                      </p:cBhvr>
                                    </p:animRot>
                                    <p:animRot by="-240000">
                                      <p:cBhvr>
                                        <p:cTn id="9" dur="200" fill="hold">
                                          <p:stCondLst>
                                            <p:cond delay="600"/>
                                          </p:stCondLst>
                                        </p:cTn>
                                        <p:tgtEl>
                                          <p:spTgt spid="3">
                                            <p:txEl>
                                              <p:pRg st="0" end="0"/>
                                            </p:txEl>
                                          </p:spTgt>
                                        </p:tgtEl>
                                        <p:attrNameLst>
                                          <p:attrName>r</p:attrName>
                                        </p:attrNameLst>
                                      </p:cBhvr>
                                    </p:animRot>
                                    <p:animRot by="120000">
                                      <p:cBhvr>
                                        <p:cTn id="10" dur="200" fill="hold">
                                          <p:stCondLst>
                                            <p:cond delay="800"/>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76672"/>
            <a:ext cx="8892480" cy="936104"/>
          </a:xfrm>
        </p:spPr>
        <p:txBody>
          <a:bodyPr>
            <a:noAutofit/>
          </a:bodyPr>
          <a:lstStyle/>
          <a:p>
            <a:pPr algn="ctr"/>
            <a:r>
              <a:rPr lang="az-Latn-AZ" sz="4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Maraqlı məsələlər</a:t>
            </a:r>
            <a:endParaRPr lang="ru-RU" sz="4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51520" y="1916832"/>
            <a:ext cx="8784976" cy="4407768"/>
          </a:xfrm>
        </p:spPr>
        <p:txBody>
          <a:bodyPr>
            <a:noAutofit/>
          </a:bodyPr>
          <a:lstStyle/>
          <a:p>
            <a:pPr algn="just">
              <a:buFontTx/>
              <a:buChar char="-"/>
            </a:pPr>
            <a:r>
              <a:rPr lang="az-Latn-AZ" sz="32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İpoteka ilə alınmış əmlak;</a:t>
            </a:r>
          </a:p>
          <a:p>
            <a:pPr algn="just">
              <a:buFontTx/>
              <a:buChar char="-"/>
            </a:pPr>
            <a:r>
              <a:rPr lang="az-Latn-AZ" sz="32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Ev heyvanlarının hüquqi statusu;</a:t>
            </a:r>
          </a:p>
          <a:p>
            <a:pPr algn="just">
              <a:buFontTx/>
              <a:buChar char="-"/>
            </a:pPr>
            <a:r>
              <a:rPr lang="az-Latn-AZ" sz="32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Lotoreya və mərc oyunlarında qazanılmış vəsaitlər;</a:t>
            </a:r>
          </a:p>
          <a:p>
            <a:pPr algn="just">
              <a:buFontTx/>
              <a:buChar char="-"/>
            </a:pPr>
            <a:r>
              <a:rPr lang="az-Latn-AZ" sz="32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Müəyyən kateqoriyalı şəxslərə dövlət tərəfindən erilmiş mənzil və pul vəsaitləri. (İdmançılar, mədəniyyət işçiləri, elm adamları)</a:t>
            </a:r>
            <a:endParaRPr lang="az-Latn-AZ" sz="32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just">
              <a:buNone/>
            </a:pPr>
            <a:r>
              <a:rPr lang="az-Latn-AZ" sz="32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6068345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3">
                                            <p:txEl>
                                              <p:pRg st="0" end="0"/>
                                            </p:txEl>
                                          </p:spTgt>
                                        </p:tgtEl>
                                        <p:attrNameLst>
                                          <p:attrName>r</p:attrName>
                                        </p:attrNameLst>
                                      </p:cBhvr>
                                    </p:animRot>
                                    <p:animRot by="-240000">
                                      <p:cBhvr>
                                        <p:cTn id="7" dur="200" fill="hold">
                                          <p:stCondLst>
                                            <p:cond delay="200"/>
                                          </p:stCondLst>
                                        </p:cTn>
                                        <p:tgtEl>
                                          <p:spTgt spid="3">
                                            <p:txEl>
                                              <p:pRg st="0" end="0"/>
                                            </p:txEl>
                                          </p:spTgt>
                                        </p:tgtEl>
                                        <p:attrNameLst>
                                          <p:attrName>r</p:attrName>
                                        </p:attrNameLst>
                                      </p:cBhvr>
                                    </p:animRot>
                                    <p:animRot by="240000">
                                      <p:cBhvr>
                                        <p:cTn id="8" dur="200" fill="hold">
                                          <p:stCondLst>
                                            <p:cond delay="400"/>
                                          </p:stCondLst>
                                        </p:cTn>
                                        <p:tgtEl>
                                          <p:spTgt spid="3">
                                            <p:txEl>
                                              <p:pRg st="0" end="0"/>
                                            </p:txEl>
                                          </p:spTgt>
                                        </p:tgtEl>
                                        <p:attrNameLst>
                                          <p:attrName>r</p:attrName>
                                        </p:attrNameLst>
                                      </p:cBhvr>
                                    </p:animRot>
                                    <p:animRot by="-240000">
                                      <p:cBhvr>
                                        <p:cTn id="9" dur="200" fill="hold">
                                          <p:stCondLst>
                                            <p:cond delay="600"/>
                                          </p:stCondLst>
                                        </p:cTn>
                                        <p:tgtEl>
                                          <p:spTgt spid="3">
                                            <p:txEl>
                                              <p:pRg st="0" end="0"/>
                                            </p:txEl>
                                          </p:spTgt>
                                        </p:tgtEl>
                                        <p:attrNameLst>
                                          <p:attrName>r</p:attrName>
                                        </p:attrNameLst>
                                      </p:cBhvr>
                                    </p:animRot>
                                    <p:animRot by="120000">
                                      <p:cBhvr>
                                        <p:cTn id="10" dur="200" fill="hold">
                                          <p:stCondLst>
                                            <p:cond delay="800"/>
                                          </p:stCondLst>
                                        </p:cTn>
                                        <p:tgtEl>
                                          <p:spTgt spid="3">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2" presetClass="emph" presetSubtype="0" fill="hold" grpId="0" nodeType="clickEffect">
                                  <p:stCondLst>
                                    <p:cond delay="0"/>
                                  </p:stCondLst>
                                  <p:childTnLst>
                                    <p:animRot by="120000">
                                      <p:cBhvr>
                                        <p:cTn id="14" dur="100" fill="hold">
                                          <p:stCondLst>
                                            <p:cond delay="0"/>
                                          </p:stCondLst>
                                        </p:cTn>
                                        <p:tgtEl>
                                          <p:spTgt spid="3">
                                            <p:txEl>
                                              <p:pRg st="1" end="1"/>
                                            </p:txEl>
                                          </p:spTgt>
                                        </p:tgtEl>
                                        <p:attrNameLst>
                                          <p:attrName>r</p:attrName>
                                        </p:attrNameLst>
                                      </p:cBhvr>
                                    </p:animRot>
                                    <p:animRot by="-240000">
                                      <p:cBhvr>
                                        <p:cTn id="15" dur="200" fill="hold">
                                          <p:stCondLst>
                                            <p:cond delay="200"/>
                                          </p:stCondLst>
                                        </p:cTn>
                                        <p:tgtEl>
                                          <p:spTgt spid="3">
                                            <p:txEl>
                                              <p:pRg st="1" end="1"/>
                                            </p:txEl>
                                          </p:spTgt>
                                        </p:tgtEl>
                                        <p:attrNameLst>
                                          <p:attrName>r</p:attrName>
                                        </p:attrNameLst>
                                      </p:cBhvr>
                                    </p:animRot>
                                    <p:animRot by="240000">
                                      <p:cBhvr>
                                        <p:cTn id="16" dur="200" fill="hold">
                                          <p:stCondLst>
                                            <p:cond delay="400"/>
                                          </p:stCondLst>
                                        </p:cTn>
                                        <p:tgtEl>
                                          <p:spTgt spid="3">
                                            <p:txEl>
                                              <p:pRg st="1" end="1"/>
                                            </p:txEl>
                                          </p:spTgt>
                                        </p:tgtEl>
                                        <p:attrNameLst>
                                          <p:attrName>r</p:attrName>
                                        </p:attrNameLst>
                                      </p:cBhvr>
                                    </p:animRot>
                                    <p:animRot by="-240000">
                                      <p:cBhvr>
                                        <p:cTn id="17" dur="200" fill="hold">
                                          <p:stCondLst>
                                            <p:cond delay="600"/>
                                          </p:stCondLst>
                                        </p:cTn>
                                        <p:tgtEl>
                                          <p:spTgt spid="3">
                                            <p:txEl>
                                              <p:pRg st="1" end="1"/>
                                            </p:txEl>
                                          </p:spTgt>
                                        </p:tgtEl>
                                        <p:attrNameLst>
                                          <p:attrName>r</p:attrName>
                                        </p:attrNameLst>
                                      </p:cBhvr>
                                    </p:animRot>
                                    <p:animRot by="120000">
                                      <p:cBhvr>
                                        <p:cTn id="18" dur="200" fill="hold">
                                          <p:stCondLst>
                                            <p:cond delay="800"/>
                                          </p:stCondLst>
                                        </p:cTn>
                                        <p:tgtEl>
                                          <p:spTgt spid="3">
                                            <p:txEl>
                                              <p:pRg st="1" end="1"/>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32" presetClass="emph" presetSubtype="0" fill="hold" grpId="0" nodeType="clickEffect">
                                  <p:stCondLst>
                                    <p:cond delay="0"/>
                                  </p:stCondLst>
                                  <p:childTnLst>
                                    <p:animRot by="120000">
                                      <p:cBhvr>
                                        <p:cTn id="22" dur="100" fill="hold">
                                          <p:stCondLst>
                                            <p:cond delay="0"/>
                                          </p:stCondLst>
                                        </p:cTn>
                                        <p:tgtEl>
                                          <p:spTgt spid="3">
                                            <p:txEl>
                                              <p:pRg st="2" end="2"/>
                                            </p:txEl>
                                          </p:spTgt>
                                        </p:tgtEl>
                                        <p:attrNameLst>
                                          <p:attrName>r</p:attrName>
                                        </p:attrNameLst>
                                      </p:cBhvr>
                                    </p:animRot>
                                    <p:animRot by="-240000">
                                      <p:cBhvr>
                                        <p:cTn id="23" dur="200" fill="hold">
                                          <p:stCondLst>
                                            <p:cond delay="200"/>
                                          </p:stCondLst>
                                        </p:cTn>
                                        <p:tgtEl>
                                          <p:spTgt spid="3">
                                            <p:txEl>
                                              <p:pRg st="2" end="2"/>
                                            </p:txEl>
                                          </p:spTgt>
                                        </p:tgtEl>
                                        <p:attrNameLst>
                                          <p:attrName>r</p:attrName>
                                        </p:attrNameLst>
                                      </p:cBhvr>
                                    </p:animRot>
                                    <p:animRot by="240000">
                                      <p:cBhvr>
                                        <p:cTn id="24" dur="200" fill="hold">
                                          <p:stCondLst>
                                            <p:cond delay="400"/>
                                          </p:stCondLst>
                                        </p:cTn>
                                        <p:tgtEl>
                                          <p:spTgt spid="3">
                                            <p:txEl>
                                              <p:pRg st="2" end="2"/>
                                            </p:txEl>
                                          </p:spTgt>
                                        </p:tgtEl>
                                        <p:attrNameLst>
                                          <p:attrName>r</p:attrName>
                                        </p:attrNameLst>
                                      </p:cBhvr>
                                    </p:animRot>
                                    <p:animRot by="-240000">
                                      <p:cBhvr>
                                        <p:cTn id="25" dur="200" fill="hold">
                                          <p:stCondLst>
                                            <p:cond delay="600"/>
                                          </p:stCondLst>
                                        </p:cTn>
                                        <p:tgtEl>
                                          <p:spTgt spid="3">
                                            <p:txEl>
                                              <p:pRg st="2" end="2"/>
                                            </p:txEl>
                                          </p:spTgt>
                                        </p:tgtEl>
                                        <p:attrNameLst>
                                          <p:attrName>r</p:attrName>
                                        </p:attrNameLst>
                                      </p:cBhvr>
                                    </p:animRot>
                                    <p:animRot by="120000">
                                      <p:cBhvr>
                                        <p:cTn id="26" dur="200" fill="hold">
                                          <p:stCondLst>
                                            <p:cond delay="800"/>
                                          </p:stCondLst>
                                        </p:cTn>
                                        <p:tgtEl>
                                          <p:spTgt spid="3">
                                            <p:txEl>
                                              <p:pRg st="2" end="2"/>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32" presetClass="emph" presetSubtype="0" fill="hold" grpId="0" nodeType="clickEffect">
                                  <p:stCondLst>
                                    <p:cond delay="0"/>
                                  </p:stCondLst>
                                  <p:childTnLst>
                                    <p:animRot by="120000">
                                      <p:cBhvr>
                                        <p:cTn id="30" dur="100" fill="hold">
                                          <p:stCondLst>
                                            <p:cond delay="0"/>
                                          </p:stCondLst>
                                        </p:cTn>
                                        <p:tgtEl>
                                          <p:spTgt spid="3">
                                            <p:txEl>
                                              <p:pRg st="3" end="3"/>
                                            </p:txEl>
                                          </p:spTgt>
                                        </p:tgtEl>
                                        <p:attrNameLst>
                                          <p:attrName>r</p:attrName>
                                        </p:attrNameLst>
                                      </p:cBhvr>
                                    </p:animRot>
                                    <p:animRot by="-240000">
                                      <p:cBhvr>
                                        <p:cTn id="31" dur="200" fill="hold">
                                          <p:stCondLst>
                                            <p:cond delay="200"/>
                                          </p:stCondLst>
                                        </p:cTn>
                                        <p:tgtEl>
                                          <p:spTgt spid="3">
                                            <p:txEl>
                                              <p:pRg st="3" end="3"/>
                                            </p:txEl>
                                          </p:spTgt>
                                        </p:tgtEl>
                                        <p:attrNameLst>
                                          <p:attrName>r</p:attrName>
                                        </p:attrNameLst>
                                      </p:cBhvr>
                                    </p:animRot>
                                    <p:animRot by="240000">
                                      <p:cBhvr>
                                        <p:cTn id="32" dur="200" fill="hold">
                                          <p:stCondLst>
                                            <p:cond delay="400"/>
                                          </p:stCondLst>
                                        </p:cTn>
                                        <p:tgtEl>
                                          <p:spTgt spid="3">
                                            <p:txEl>
                                              <p:pRg st="3" end="3"/>
                                            </p:txEl>
                                          </p:spTgt>
                                        </p:tgtEl>
                                        <p:attrNameLst>
                                          <p:attrName>r</p:attrName>
                                        </p:attrNameLst>
                                      </p:cBhvr>
                                    </p:animRot>
                                    <p:animRot by="-240000">
                                      <p:cBhvr>
                                        <p:cTn id="33" dur="200" fill="hold">
                                          <p:stCondLst>
                                            <p:cond delay="600"/>
                                          </p:stCondLst>
                                        </p:cTn>
                                        <p:tgtEl>
                                          <p:spTgt spid="3">
                                            <p:txEl>
                                              <p:pRg st="3" end="3"/>
                                            </p:txEl>
                                          </p:spTgt>
                                        </p:tgtEl>
                                        <p:attrNameLst>
                                          <p:attrName>r</p:attrName>
                                        </p:attrNameLst>
                                      </p:cBhvr>
                                    </p:animRot>
                                    <p:animRot by="120000">
                                      <p:cBhvr>
                                        <p:cTn id="34" dur="200" fill="hold">
                                          <p:stCondLst>
                                            <p:cond delay="800"/>
                                          </p:stCondLst>
                                        </p:cTn>
                                        <p:tgtEl>
                                          <p:spTgt spid="3">
                                            <p:txEl>
                                              <p:pRg st="3" end="3"/>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32" presetClass="emph" presetSubtype="0" fill="hold" grpId="0" nodeType="clickEffect">
                                  <p:stCondLst>
                                    <p:cond delay="0"/>
                                  </p:stCondLst>
                                  <p:childTnLst>
                                    <p:animRot by="120000">
                                      <p:cBhvr>
                                        <p:cTn id="38" dur="100" fill="hold">
                                          <p:stCondLst>
                                            <p:cond delay="0"/>
                                          </p:stCondLst>
                                        </p:cTn>
                                        <p:tgtEl>
                                          <p:spTgt spid="3">
                                            <p:txEl>
                                              <p:pRg st="4" end="4"/>
                                            </p:txEl>
                                          </p:spTgt>
                                        </p:tgtEl>
                                        <p:attrNameLst>
                                          <p:attrName>r</p:attrName>
                                        </p:attrNameLst>
                                      </p:cBhvr>
                                    </p:animRot>
                                    <p:animRot by="-240000">
                                      <p:cBhvr>
                                        <p:cTn id="39" dur="200" fill="hold">
                                          <p:stCondLst>
                                            <p:cond delay="200"/>
                                          </p:stCondLst>
                                        </p:cTn>
                                        <p:tgtEl>
                                          <p:spTgt spid="3">
                                            <p:txEl>
                                              <p:pRg st="4" end="4"/>
                                            </p:txEl>
                                          </p:spTgt>
                                        </p:tgtEl>
                                        <p:attrNameLst>
                                          <p:attrName>r</p:attrName>
                                        </p:attrNameLst>
                                      </p:cBhvr>
                                    </p:animRot>
                                    <p:animRot by="240000">
                                      <p:cBhvr>
                                        <p:cTn id="40" dur="200" fill="hold">
                                          <p:stCondLst>
                                            <p:cond delay="400"/>
                                          </p:stCondLst>
                                        </p:cTn>
                                        <p:tgtEl>
                                          <p:spTgt spid="3">
                                            <p:txEl>
                                              <p:pRg st="4" end="4"/>
                                            </p:txEl>
                                          </p:spTgt>
                                        </p:tgtEl>
                                        <p:attrNameLst>
                                          <p:attrName>r</p:attrName>
                                        </p:attrNameLst>
                                      </p:cBhvr>
                                    </p:animRot>
                                    <p:animRot by="-240000">
                                      <p:cBhvr>
                                        <p:cTn id="41" dur="200" fill="hold">
                                          <p:stCondLst>
                                            <p:cond delay="600"/>
                                          </p:stCondLst>
                                        </p:cTn>
                                        <p:tgtEl>
                                          <p:spTgt spid="3">
                                            <p:txEl>
                                              <p:pRg st="4" end="4"/>
                                            </p:txEl>
                                          </p:spTgt>
                                        </p:tgtEl>
                                        <p:attrNameLst>
                                          <p:attrName>r</p:attrName>
                                        </p:attrNameLst>
                                      </p:cBhvr>
                                    </p:animRot>
                                    <p:animRot by="120000">
                                      <p:cBhvr>
                                        <p:cTn id="42" dur="200" fill="hold">
                                          <p:stCondLst>
                                            <p:cond delay="800"/>
                                          </p:stCondLst>
                                        </p:cTn>
                                        <p:tgtEl>
                                          <p:spTgt spid="3">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9036496" cy="936104"/>
          </a:xfrm>
        </p:spPr>
        <p:txBody>
          <a:bodyPr>
            <a:noAutofit/>
          </a:bodyPr>
          <a:lstStyle/>
          <a:p>
            <a:pPr algn="ctr"/>
            <a:r>
              <a:rPr lang="az-Latn-AZ" sz="4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Əmlakın istifadə olunması.</a:t>
            </a:r>
            <a:endParaRPr lang="ru-RU" sz="4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51520" y="1412776"/>
            <a:ext cx="8784976" cy="4911824"/>
          </a:xfrm>
        </p:spPr>
        <p:txBody>
          <a:bodyPr>
            <a:normAutofit/>
          </a:bodyPr>
          <a:lstStyle/>
          <a:p>
            <a:pPr algn="just"/>
            <a:r>
              <a:rPr lang="az-Latn-AZ" b="1" dirty="0" smtClean="0">
                <a:solidFill>
                  <a:schemeClr val="tx1"/>
                </a:solidFill>
                <a:latin typeface="Times New Roman" panose="02020603050405020304" pitchFamily="18" charset="0"/>
                <a:cs typeface="Times New Roman" panose="02020603050405020304" pitchFamily="18" charset="0"/>
              </a:rPr>
              <a:t>Ər-arvadın </a:t>
            </a:r>
            <a:r>
              <a:rPr lang="az-Latn-AZ" b="1" dirty="0">
                <a:solidFill>
                  <a:schemeClr val="tx1"/>
                </a:solidFill>
                <a:latin typeface="Times New Roman" panose="02020603050405020304" pitchFamily="18" charset="0"/>
                <a:cs typeface="Times New Roman" panose="02020603050405020304" pitchFamily="18" charset="0"/>
              </a:rPr>
              <a:t>ümumi əmlakı üzərində sahiblik, istifadə və sərəncam hüququ onların qarşılıqlı razılığı əsasında həyata keçirilir.(33.1) </a:t>
            </a:r>
            <a:endParaRPr lang="ru-RU" b="1" dirty="0">
              <a:solidFill>
                <a:schemeClr val="tx1"/>
              </a:solidFill>
              <a:latin typeface="Times New Roman" panose="02020603050405020304" pitchFamily="18" charset="0"/>
              <a:cs typeface="Times New Roman" panose="02020603050405020304" pitchFamily="18" charset="0"/>
            </a:endParaRPr>
          </a:p>
          <a:p>
            <a:pPr algn="just"/>
            <a:r>
              <a:rPr lang="az-Latn-AZ" b="1" dirty="0">
                <a:solidFill>
                  <a:schemeClr val="tx1"/>
                </a:solidFill>
                <a:latin typeface="Times New Roman" panose="02020603050405020304" pitchFamily="18" charset="0"/>
                <a:cs typeface="Times New Roman" panose="02020603050405020304" pitchFamily="18" charset="0"/>
              </a:rPr>
              <a:t>Ər-arvadın rəsmi reyestrdə qeydə alınmalı olmayan ümumi daşınar əmlakı üzərində sərəncam əqdini onlardan biri həyata keçirirsə, bu halda güman edilir ki, o, digərinin razılığı ilə hərəkət edir (33.2).</a:t>
            </a:r>
            <a:endParaRPr lang="ru-RU" b="1" dirty="0">
              <a:solidFill>
                <a:schemeClr val="tx1"/>
              </a:solidFill>
              <a:latin typeface="Times New Roman" panose="02020603050405020304" pitchFamily="18" charset="0"/>
              <a:cs typeface="Times New Roman" panose="02020603050405020304" pitchFamily="18" charset="0"/>
            </a:endParaRPr>
          </a:p>
          <a:p>
            <a:pPr algn="just"/>
            <a:r>
              <a:rPr lang="az-Latn-AZ" b="1" dirty="0">
                <a:solidFill>
                  <a:schemeClr val="tx1"/>
                </a:solidFill>
                <a:latin typeface="Times New Roman" panose="02020603050405020304" pitchFamily="18" charset="0"/>
                <a:cs typeface="Times New Roman" panose="02020603050405020304" pitchFamily="18" charset="0"/>
              </a:rPr>
              <a:t>Ər-arvaddan biri digərinin razılığı olmadan onların ümumi əmlakı üzərində sərəncam əqdi bağlamışsa və əqdin iştirakçısı olan digər tərəf bu cür razılığın olmadığını bilirdisə və ya bilməli idisə, əqd bağlanmasına razılığı olmayan ər (arvad) tərəfindən mübahisələndirilə bilər. (33.3) </a:t>
            </a:r>
            <a:endParaRPr lang="ru-RU" b="1" dirty="0">
              <a:solidFill>
                <a:schemeClr val="tx1"/>
              </a:solidFill>
              <a:latin typeface="Times New Roman" panose="02020603050405020304" pitchFamily="18" charset="0"/>
              <a:cs typeface="Times New Roman" panose="02020603050405020304" pitchFamily="18" charset="0"/>
            </a:endParaRPr>
          </a:p>
          <a:p>
            <a:pPr algn="just"/>
            <a:r>
              <a:rPr lang="az-Latn-AZ" b="1" dirty="0">
                <a:solidFill>
                  <a:schemeClr val="tx1"/>
                </a:solidFill>
                <a:latin typeface="Times New Roman" panose="02020603050405020304" pitchFamily="18" charset="0"/>
                <a:cs typeface="Times New Roman" panose="02020603050405020304" pitchFamily="18" charset="0"/>
              </a:rPr>
              <a:t>Ə</a:t>
            </a:r>
            <a:r>
              <a:rPr lang="az-Latn-AZ" b="1" dirty="0" smtClean="0">
                <a:solidFill>
                  <a:schemeClr val="tx1"/>
                </a:solidFill>
                <a:latin typeface="Times New Roman" panose="02020603050405020304" pitchFamily="18" charset="0"/>
                <a:cs typeface="Times New Roman" panose="02020603050405020304" pitchFamily="18" charset="0"/>
              </a:rPr>
              <a:t>r-arvaddan </a:t>
            </a:r>
            <a:r>
              <a:rPr lang="az-Latn-AZ" b="1" dirty="0">
                <a:solidFill>
                  <a:schemeClr val="tx1"/>
                </a:solidFill>
                <a:latin typeface="Times New Roman" panose="02020603050405020304" pitchFamily="18" charset="0"/>
                <a:cs typeface="Times New Roman" panose="02020603050405020304" pitchFamily="18" charset="0"/>
              </a:rPr>
              <a:t>birinin daşınmaz əmlak üzərində sərəncam vermək barədə notariat qaydasında təsdiq edilən və (və ya) qeydiyyata alınan əqdlər bağlaması üçün digər tərəfin notariat qaydasında təsdiq edilmiş razılığı lazımdır. Ərin (arvadın) bu barədə notariat qaydasında təsdiq olunmuş razılığı olmadıqda, bu əqd Azərbaycan Respublikasının Mülki Məcəlləsi ilə müəyyən olunmuş müddətdə mübahisələndirilə bilər</a:t>
            </a:r>
            <a:r>
              <a:rPr lang="az-Latn-AZ" b="1" dirty="0" smtClean="0">
                <a:solidFill>
                  <a:schemeClr val="tx1"/>
                </a:solidFill>
                <a:latin typeface="Times New Roman" panose="02020603050405020304" pitchFamily="18" charset="0"/>
                <a:cs typeface="Times New Roman" panose="02020603050405020304" pitchFamily="18" charset="0"/>
              </a:rPr>
              <a:t>. (33.4)</a:t>
            </a:r>
            <a:endParaRPr lang="ru-RU"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75146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3">
                                            <p:txEl>
                                              <p:pRg st="0" end="0"/>
                                            </p:txEl>
                                          </p:spTgt>
                                        </p:tgtEl>
                                        <p:attrNameLst>
                                          <p:attrName>r</p:attrName>
                                        </p:attrNameLst>
                                      </p:cBhvr>
                                    </p:animRot>
                                    <p:animRot by="-240000">
                                      <p:cBhvr>
                                        <p:cTn id="7" dur="200" fill="hold">
                                          <p:stCondLst>
                                            <p:cond delay="200"/>
                                          </p:stCondLst>
                                        </p:cTn>
                                        <p:tgtEl>
                                          <p:spTgt spid="3">
                                            <p:txEl>
                                              <p:pRg st="0" end="0"/>
                                            </p:txEl>
                                          </p:spTgt>
                                        </p:tgtEl>
                                        <p:attrNameLst>
                                          <p:attrName>r</p:attrName>
                                        </p:attrNameLst>
                                      </p:cBhvr>
                                    </p:animRot>
                                    <p:animRot by="240000">
                                      <p:cBhvr>
                                        <p:cTn id="8" dur="200" fill="hold">
                                          <p:stCondLst>
                                            <p:cond delay="400"/>
                                          </p:stCondLst>
                                        </p:cTn>
                                        <p:tgtEl>
                                          <p:spTgt spid="3">
                                            <p:txEl>
                                              <p:pRg st="0" end="0"/>
                                            </p:txEl>
                                          </p:spTgt>
                                        </p:tgtEl>
                                        <p:attrNameLst>
                                          <p:attrName>r</p:attrName>
                                        </p:attrNameLst>
                                      </p:cBhvr>
                                    </p:animRot>
                                    <p:animRot by="-240000">
                                      <p:cBhvr>
                                        <p:cTn id="9" dur="200" fill="hold">
                                          <p:stCondLst>
                                            <p:cond delay="600"/>
                                          </p:stCondLst>
                                        </p:cTn>
                                        <p:tgtEl>
                                          <p:spTgt spid="3">
                                            <p:txEl>
                                              <p:pRg st="0" end="0"/>
                                            </p:txEl>
                                          </p:spTgt>
                                        </p:tgtEl>
                                        <p:attrNameLst>
                                          <p:attrName>r</p:attrName>
                                        </p:attrNameLst>
                                      </p:cBhvr>
                                    </p:animRot>
                                    <p:animRot by="120000">
                                      <p:cBhvr>
                                        <p:cTn id="10" dur="200" fill="hold">
                                          <p:stCondLst>
                                            <p:cond delay="800"/>
                                          </p:stCondLst>
                                        </p:cTn>
                                        <p:tgtEl>
                                          <p:spTgt spid="3">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2" presetClass="emph" presetSubtype="0" fill="hold" grpId="0" nodeType="clickEffect">
                                  <p:stCondLst>
                                    <p:cond delay="0"/>
                                  </p:stCondLst>
                                  <p:childTnLst>
                                    <p:animRot by="120000">
                                      <p:cBhvr>
                                        <p:cTn id="14" dur="100" fill="hold">
                                          <p:stCondLst>
                                            <p:cond delay="0"/>
                                          </p:stCondLst>
                                        </p:cTn>
                                        <p:tgtEl>
                                          <p:spTgt spid="3">
                                            <p:txEl>
                                              <p:pRg st="1" end="1"/>
                                            </p:txEl>
                                          </p:spTgt>
                                        </p:tgtEl>
                                        <p:attrNameLst>
                                          <p:attrName>r</p:attrName>
                                        </p:attrNameLst>
                                      </p:cBhvr>
                                    </p:animRot>
                                    <p:animRot by="-240000">
                                      <p:cBhvr>
                                        <p:cTn id="15" dur="200" fill="hold">
                                          <p:stCondLst>
                                            <p:cond delay="200"/>
                                          </p:stCondLst>
                                        </p:cTn>
                                        <p:tgtEl>
                                          <p:spTgt spid="3">
                                            <p:txEl>
                                              <p:pRg st="1" end="1"/>
                                            </p:txEl>
                                          </p:spTgt>
                                        </p:tgtEl>
                                        <p:attrNameLst>
                                          <p:attrName>r</p:attrName>
                                        </p:attrNameLst>
                                      </p:cBhvr>
                                    </p:animRot>
                                    <p:animRot by="240000">
                                      <p:cBhvr>
                                        <p:cTn id="16" dur="200" fill="hold">
                                          <p:stCondLst>
                                            <p:cond delay="400"/>
                                          </p:stCondLst>
                                        </p:cTn>
                                        <p:tgtEl>
                                          <p:spTgt spid="3">
                                            <p:txEl>
                                              <p:pRg st="1" end="1"/>
                                            </p:txEl>
                                          </p:spTgt>
                                        </p:tgtEl>
                                        <p:attrNameLst>
                                          <p:attrName>r</p:attrName>
                                        </p:attrNameLst>
                                      </p:cBhvr>
                                    </p:animRot>
                                    <p:animRot by="-240000">
                                      <p:cBhvr>
                                        <p:cTn id="17" dur="200" fill="hold">
                                          <p:stCondLst>
                                            <p:cond delay="600"/>
                                          </p:stCondLst>
                                        </p:cTn>
                                        <p:tgtEl>
                                          <p:spTgt spid="3">
                                            <p:txEl>
                                              <p:pRg st="1" end="1"/>
                                            </p:txEl>
                                          </p:spTgt>
                                        </p:tgtEl>
                                        <p:attrNameLst>
                                          <p:attrName>r</p:attrName>
                                        </p:attrNameLst>
                                      </p:cBhvr>
                                    </p:animRot>
                                    <p:animRot by="120000">
                                      <p:cBhvr>
                                        <p:cTn id="18" dur="200" fill="hold">
                                          <p:stCondLst>
                                            <p:cond delay="800"/>
                                          </p:stCondLst>
                                        </p:cTn>
                                        <p:tgtEl>
                                          <p:spTgt spid="3">
                                            <p:txEl>
                                              <p:pRg st="1" end="1"/>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32" presetClass="emph" presetSubtype="0" fill="hold" grpId="0" nodeType="clickEffect">
                                  <p:stCondLst>
                                    <p:cond delay="0"/>
                                  </p:stCondLst>
                                  <p:childTnLst>
                                    <p:animRot by="120000">
                                      <p:cBhvr>
                                        <p:cTn id="22" dur="100" fill="hold">
                                          <p:stCondLst>
                                            <p:cond delay="0"/>
                                          </p:stCondLst>
                                        </p:cTn>
                                        <p:tgtEl>
                                          <p:spTgt spid="3">
                                            <p:txEl>
                                              <p:pRg st="2" end="2"/>
                                            </p:txEl>
                                          </p:spTgt>
                                        </p:tgtEl>
                                        <p:attrNameLst>
                                          <p:attrName>r</p:attrName>
                                        </p:attrNameLst>
                                      </p:cBhvr>
                                    </p:animRot>
                                    <p:animRot by="-240000">
                                      <p:cBhvr>
                                        <p:cTn id="23" dur="200" fill="hold">
                                          <p:stCondLst>
                                            <p:cond delay="200"/>
                                          </p:stCondLst>
                                        </p:cTn>
                                        <p:tgtEl>
                                          <p:spTgt spid="3">
                                            <p:txEl>
                                              <p:pRg st="2" end="2"/>
                                            </p:txEl>
                                          </p:spTgt>
                                        </p:tgtEl>
                                        <p:attrNameLst>
                                          <p:attrName>r</p:attrName>
                                        </p:attrNameLst>
                                      </p:cBhvr>
                                    </p:animRot>
                                    <p:animRot by="240000">
                                      <p:cBhvr>
                                        <p:cTn id="24" dur="200" fill="hold">
                                          <p:stCondLst>
                                            <p:cond delay="400"/>
                                          </p:stCondLst>
                                        </p:cTn>
                                        <p:tgtEl>
                                          <p:spTgt spid="3">
                                            <p:txEl>
                                              <p:pRg st="2" end="2"/>
                                            </p:txEl>
                                          </p:spTgt>
                                        </p:tgtEl>
                                        <p:attrNameLst>
                                          <p:attrName>r</p:attrName>
                                        </p:attrNameLst>
                                      </p:cBhvr>
                                    </p:animRot>
                                    <p:animRot by="-240000">
                                      <p:cBhvr>
                                        <p:cTn id="25" dur="200" fill="hold">
                                          <p:stCondLst>
                                            <p:cond delay="600"/>
                                          </p:stCondLst>
                                        </p:cTn>
                                        <p:tgtEl>
                                          <p:spTgt spid="3">
                                            <p:txEl>
                                              <p:pRg st="2" end="2"/>
                                            </p:txEl>
                                          </p:spTgt>
                                        </p:tgtEl>
                                        <p:attrNameLst>
                                          <p:attrName>r</p:attrName>
                                        </p:attrNameLst>
                                      </p:cBhvr>
                                    </p:animRot>
                                    <p:animRot by="120000">
                                      <p:cBhvr>
                                        <p:cTn id="26" dur="200" fill="hold">
                                          <p:stCondLst>
                                            <p:cond delay="800"/>
                                          </p:stCondLst>
                                        </p:cTn>
                                        <p:tgtEl>
                                          <p:spTgt spid="3">
                                            <p:txEl>
                                              <p:pRg st="2" end="2"/>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32" presetClass="emph" presetSubtype="0" fill="hold" grpId="0" nodeType="clickEffect">
                                  <p:stCondLst>
                                    <p:cond delay="0"/>
                                  </p:stCondLst>
                                  <p:childTnLst>
                                    <p:animRot by="120000">
                                      <p:cBhvr>
                                        <p:cTn id="30" dur="100" fill="hold">
                                          <p:stCondLst>
                                            <p:cond delay="0"/>
                                          </p:stCondLst>
                                        </p:cTn>
                                        <p:tgtEl>
                                          <p:spTgt spid="3">
                                            <p:txEl>
                                              <p:pRg st="3" end="3"/>
                                            </p:txEl>
                                          </p:spTgt>
                                        </p:tgtEl>
                                        <p:attrNameLst>
                                          <p:attrName>r</p:attrName>
                                        </p:attrNameLst>
                                      </p:cBhvr>
                                    </p:animRot>
                                    <p:animRot by="-240000">
                                      <p:cBhvr>
                                        <p:cTn id="31" dur="200" fill="hold">
                                          <p:stCondLst>
                                            <p:cond delay="200"/>
                                          </p:stCondLst>
                                        </p:cTn>
                                        <p:tgtEl>
                                          <p:spTgt spid="3">
                                            <p:txEl>
                                              <p:pRg st="3" end="3"/>
                                            </p:txEl>
                                          </p:spTgt>
                                        </p:tgtEl>
                                        <p:attrNameLst>
                                          <p:attrName>r</p:attrName>
                                        </p:attrNameLst>
                                      </p:cBhvr>
                                    </p:animRot>
                                    <p:animRot by="240000">
                                      <p:cBhvr>
                                        <p:cTn id="32" dur="200" fill="hold">
                                          <p:stCondLst>
                                            <p:cond delay="400"/>
                                          </p:stCondLst>
                                        </p:cTn>
                                        <p:tgtEl>
                                          <p:spTgt spid="3">
                                            <p:txEl>
                                              <p:pRg st="3" end="3"/>
                                            </p:txEl>
                                          </p:spTgt>
                                        </p:tgtEl>
                                        <p:attrNameLst>
                                          <p:attrName>r</p:attrName>
                                        </p:attrNameLst>
                                      </p:cBhvr>
                                    </p:animRot>
                                    <p:animRot by="-240000">
                                      <p:cBhvr>
                                        <p:cTn id="33" dur="200" fill="hold">
                                          <p:stCondLst>
                                            <p:cond delay="600"/>
                                          </p:stCondLst>
                                        </p:cTn>
                                        <p:tgtEl>
                                          <p:spTgt spid="3">
                                            <p:txEl>
                                              <p:pRg st="3" end="3"/>
                                            </p:txEl>
                                          </p:spTgt>
                                        </p:tgtEl>
                                        <p:attrNameLst>
                                          <p:attrName>r</p:attrName>
                                        </p:attrNameLst>
                                      </p:cBhvr>
                                    </p:animRot>
                                    <p:animRot by="120000">
                                      <p:cBhvr>
                                        <p:cTn id="34" dur="200" fill="hold">
                                          <p:stCondLst>
                                            <p:cond delay="800"/>
                                          </p:stCondLst>
                                        </p:cTn>
                                        <p:tgtEl>
                                          <p:spTgt spid="3">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676456" cy="1008112"/>
          </a:xfrm>
        </p:spPr>
        <p:txBody>
          <a:bodyPr>
            <a:noAutofit/>
          </a:bodyPr>
          <a:lstStyle/>
          <a:p>
            <a:pPr algn="ctr"/>
            <a:r>
              <a:rPr lang="az-Latn-AZ" sz="4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Qanunsuz tikililər</a:t>
            </a:r>
            <a:endParaRPr lang="ru-RU" sz="4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51520" y="1124744"/>
            <a:ext cx="8784976" cy="5616624"/>
          </a:xfrm>
        </p:spPr>
        <p:txBody>
          <a:bodyPr>
            <a:noAutofit/>
          </a:bodyPr>
          <a:lstStyle/>
          <a:p>
            <a:pPr algn="just"/>
            <a:r>
              <a:rPr lang="az-Latn-AZ" sz="2400" b="1" dirty="0">
                <a:solidFill>
                  <a:schemeClr val="tx1"/>
                </a:solidFill>
                <a:latin typeface="Times New Roman" panose="02020603050405020304" pitchFamily="18" charset="0"/>
                <a:cs typeface="Times New Roman" panose="02020603050405020304" pitchFamily="18" charset="0"/>
              </a:rPr>
              <a:t>Azərbaycan Respublikası Konstitusiyasının 43-cü maddəsinin 1-ci hissəsində qeyd olunub: “Heç kəs yaşadığı mənzildən qanunsuz məhrum edilə bilməz”.Bu norma göstərişinin xarakterinə görə qadağanedici norma, tətbiq edildiyi subyektlərin dairəsinə görə isə ümumi normadır. Yəni insanı yaşadığı mənzildən qanunsuz məhrum etməyə yönələn hər hansı hərəkətin edilməsini bütün şəxslərə qadağan edir. Normanın mənası ondan ibarətdir ki, hüquqi dövlətdə bütün məhrumetmələrin əsasında qanun 3 dayanmalıdır. Odur ki, mənzilə və digər bu kimi yerlərə köçürülmə barədə iddialar həll edilərkən ilk növbədə 3 hal aydınlaşdırılmalıdır: </a:t>
            </a:r>
            <a:endParaRPr lang="ru-RU" sz="2400" b="1" dirty="0">
              <a:solidFill>
                <a:schemeClr val="tx1"/>
              </a:solidFill>
              <a:latin typeface="Times New Roman" panose="02020603050405020304" pitchFamily="18" charset="0"/>
              <a:cs typeface="Times New Roman" panose="02020603050405020304" pitchFamily="18" charset="0"/>
            </a:endParaRPr>
          </a:p>
          <a:p>
            <a:pPr algn="just"/>
            <a:r>
              <a:rPr lang="az-Latn-AZ" sz="2400" b="1" dirty="0">
                <a:solidFill>
                  <a:schemeClr val="tx1"/>
                </a:solidFill>
                <a:latin typeface="Times New Roman" panose="02020603050405020304" pitchFamily="18" charset="0"/>
                <a:cs typeface="Times New Roman" panose="02020603050405020304" pitchFamily="18" charset="0"/>
              </a:rPr>
              <a:t>1) şəxs köçmək istədiyi yerdə yaşayıbmı; </a:t>
            </a:r>
            <a:endParaRPr lang="ru-RU" sz="2400" b="1" dirty="0">
              <a:solidFill>
                <a:schemeClr val="tx1"/>
              </a:solidFill>
              <a:latin typeface="Times New Roman" panose="02020603050405020304" pitchFamily="18" charset="0"/>
              <a:cs typeface="Times New Roman" panose="02020603050405020304" pitchFamily="18" charset="0"/>
            </a:endParaRPr>
          </a:p>
          <a:p>
            <a:pPr algn="just"/>
            <a:r>
              <a:rPr lang="az-Latn-AZ" sz="2400" b="1" dirty="0">
                <a:solidFill>
                  <a:schemeClr val="tx1"/>
                </a:solidFill>
                <a:latin typeface="Times New Roman" panose="02020603050405020304" pitchFamily="18" charset="0"/>
                <a:cs typeface="Times New Roman" panose="02020603050405020304" pitchFamily="18" charset="0"/>
              </a:rPr>
              <a:t>2) şəxs yaşadığı yerdən məhrum edilibmi; </a:t>
            </a:r>
            <a:endParaRPr lang="ru-RU" sz="2400" b="1" dirty="0">
              <a:solidFill>
                <a:schemeClr val="tx1"/>
              </a:solidFill>
              <a:latin typeface="Times New Roman" panose="02020603050405020304" pitchFamily="18" charset="0"/>
              <a:cs typeface="Times New Roman" panose="02020603050405020304" pitchFamily="18" charset="0"/>
            </a:endParaRPr>
          </a:p>
          <a:p>
            <a:pPr algn="just"/>
            <a:r>
              <a:rPr lang="az-Latn-AZ" sz="2400" b="1" dirty="0">
                <a:solidFill>
                  <a:schemeClr val="tx1"/>
                </a:solidFill>
                <a:latin typeface="Times New Roman" panose="02020603050405020304" pitchFamily="18" charset="0"/>
                <a:cs typeface="Times New Roman" panose="02020603050405020304" pitchFamily="18" charset="0"/>
              </a:rPr>
              <a:t>3) məhrum edilmə qanunidirmi. </a:t>
            </a:r>
            <a:endParaRPr lang="ru-RU"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3208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1878</TotalTime>
  <Words>1256</Words>
  <Application>Microsoft Office PowerPoint</Application>
  <PresentationFormat>Экран (4:3)</PresentationFormat>
  <Paragraphs>67</Paragraphs>
  <Slides>18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18</vt:i4>
      </vt:variant>
    </vt:vector>
  </HeadingPairs>
  <TitlesOfParts>
    <vt:vector size="23" baseType="lpstr">
      <vt:lpstr>Arial</vt:lpstr>
      <vt:lpstr>Century Gothic</vt:lpstr>
      <vt:lpstr>Times New Roman</vt:lpstr>
      <vt:lpstr>Wingdings 3</vt:lpstr>
      <vt:lpstr>Легкий дым</vt:lpstr>
      <vt:lpstr>Azərbaycan Respublikasının Ailə Məcəlləsində əmlak məsələləri.</vt:lpstr>
      <vt:lpstr>  Birgə nikah dövründə əldə olunmuş əmlakn rejimləri?</vt:lpstr>
      <vt:lpstr>Qanuni rejimin növləri</vt:lpstr>
      <vt:lpstr>Birgə mülkiyyətə nələr aiddir?</vt:lpstr>
      <vt:lpstr>Birgə mülkiyyət hesab olunması üçün şərtlər</vt:lpstr>
      <vt:lpstr>Nikah dövründə əldə olunmuş əmlak sayılmır</vt:lpstr>
      <vt:lpstr>Maraqlı məsələlər</vt:lpstr>
      <vt:lpstr>Əmlakın istifadə olunması.</vt:lpstr>
      <vt:lpstr>Qanunsuz tikililər</vt:lpstr>
      <vt:lpstr>Əmlakın bölgüsü</vt:lpstr>
      <vt:lpstr>Əmlakın bölgüsü zamanı paylar</vt:lpstr>
      <vt:lpstr>Əmlakın bölgüsü zamanı iddia müddəti</vt:lpstr>
      <vt:lpstr>Nikah müqaviləsi</vt:lpstr>
      <vt:lpstr>Nikah müqaviləsi tənzimləyir.</vt:lpstr>
      <vt:lpstr>Nikah müqaviləsi qadağan edir</vt:lpstr>
      <vt:lpstr>Nikah müqaviləsi nə zaman bağlana bilər</vt:lpstr>
      <vt:lpstr>Nikah müqaviləsinin dəyişdirilməsi, ləğvi, etibarsızlığı.</vt:lpstr>
      <vt:lpstr>Diqqətiniz üçün çox sağ olun.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AVROPA İNSAN HÜQUQLARI MƏHKƏMƏSİ İNSAN HÜQUQLARI ÜZRƏ AVROPA KONVENSİYASININ MÜDAFİƏ MEXANİZMİDİR.</dc:title>
  <dc:creator>Salala-Q</dc:creator>
  <cp:lastModifiedBy>Rufat</cp:lastModifiedBy>
  <cp:revision>171</cp:revision>
  <dcterms:created xsi:type="dcterms:W3CDTF">2015-06-30T10:23:06Z</dcterms:created>
  <dcterms:modified xsi:type="dcterms:W3CDTF">2023-04-08T04:35:13Z</dcterms:modified>
</cp:coreProperties>
</file>