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73"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chemeClr val="accent1"/>
          </a:solidFill>
        </a:fill>
      </a:tcStyle>
    </a:firstCol>
    <a:lastRow>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381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chemeClr val="accent1"/>
          </a:solidFill>
        </a:fill>
      </a:tcStyle>
    </a:lastRow>
    <a:firstRow>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381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chemeClr val="accent3"/>
          </a:solidFill>
        </a:fill>
      </a:tcStyle>
    </a:firstCol>
    <a:lastRow>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381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chemeClr val="accent3"/>
          </a:solidFill>
        </a:fill>
      </a:tcStyle>
    </a:lastRow>
    <a:firstRow>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381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chemeClr val="accent6"/>
          </a:solidFill>
        </a:fill>
      </a:tcStyle>
    </a:firstCol>
    <a:lastRow>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381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chemeClr val="accent6"/>
          </a:solidFill>
        </a:fill>
      </a:tcStyle>
    </a:lastRow>
    <a:firstRow>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381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005E00"/>
          </a:solidFill>
        </a:fill>
      </a:tcStyle>
    </a:band2H>
    <a:firstCol>
      <a:tcTxStyle b="on" i="off">
        <a:fontRef idx="minor">
          <a:srgbClr val="005E00"/>
        </a:fontRef>
        <a:srgbClr val="005E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005E00"/>
          </a:solidFill>
        </a:fill>
      </a:tcStyle>
    </a:lastRow>
    <a:firstRow>
      <a:tcTxStyle b="on" i="off">
        <a:fontRef idx="minor">
          <a:srgbClr val="005E00"/>
        </a:fontRef>
        <a:srgbClr val="005E00"/>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rgbClr val="5E5E5E"/>
          </a:solidFill>
        </a:fill>
      </a:tcStyle>
    </a:firstCol>
    <a:lastRow>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38100" cap="flat">
              <a:solidFill>
                <a:srgbClr val="005E00"/>
              </a:solidFill>
              <a:prstDash val="solid"/>
              <a:round/>
            </a:ln>
          </a:top>
          <a:bottom>
            <a:ln w="127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rgbClr val="5E5E5E"/>
          </a:solidFill>
        </a:fill>
      </a:tcStyle>
    </a:lastRow>
    <a:firstRow>
      <a:tcTxStyle b="on" i="off">
        <a:fontRef idx="minor">
          <a:srgbClr val="005E00"/>
        </a:fontRef>
        <a:srgbClr val="005E00"/>
      </a:tcTxStyle>
      <a:tcStyle>
        <a:tcBdr>
          <a:left>
            <a:ln w="12700" cap="flat">
              <a:solidFill>
                <a:srgbClr val="005E00"/>
              </a:solidFill>
              <a:prstDash val="solid"/>
              <a:round/>
            </a:ln>
          </a:left>
          <a:right>
            <a:ln w="12700" cap="flat">
              <a:solidFill>
                <a:srgbClr val="005E00"/>
              </a:solidFill>
              <a:prstDash val="solid"/>
              <a:round/>
            </a:ln>
          </a:right>
          <a:top>
            <a:ln w="12700" cap="flat">
              <a:solidFill>
                <a:srgbClr val="005E00"/>
              </a:solidFill>
              <a:prstDash val="solid"/>
              <a:round/>
            </a:ln>
          </a:top>
          <a:bottom>
            <a:ln w="38100" cap="flat">
              <a:solidFill>
                <a:srgbClr val="005E00"/>
              </a:solidFill>
              <a:prstDash val="solid"/>
              <a:round/>
            </a:ln>
          </a:bottom>
          <a:insideH>
            <a:ln w="12700" cap="flat">
              <a:solidFill>
                <a:srgbClr val="005E00"/>
              </a:solidFill>
              <a:prstDash val="solid"/>
              <a:round/>
            </a:ln>
          </a:insideH>
          <a:insideV>
            <a:ln w="12700" cap="flat">
              <a:solidFill>
                <a:srgbClr val="005E00"/>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724" y="28"/>
      </p:cViewPr>
      <p:guideLst/>
    </p:cSldViewPr>
  </p:slideViewPr>
  <p:notesTextViewPr>
    <p:cViewPr>
      <p:scale>
        <a:sx n="1" d="1"/>
        <a:sy n="1" d="1"/>
      </p:scale>
      <p:origin x="0" y="0"/>
    </p:cViewPr>
  </p:notesTextViewPr>
  <p:sorterViewPr>
    <p:cViewPr>
      <p:scale>
        <a:sx n="100" d="100"/>
        <a:sy n="100" d="100"/>
      </p:scale>
      <p:origin x="0" y="-45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990D0-3CB3-432C-A0DC-ED077048CA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D4F60FA-A376-4C42-9C42-312C909E6E21}">
      <dgm:prSet phldrT="[Text]"/>
      <dgm:spPr/>
      <dgm:t>
        <a:bodyPr/>
        <a:lstStyle/>
        <a:p>
          <a:r>
            <a:rPr lang="az-Latn-AZ" dirty="0"/>
            <a:t>Ehtiyac meyarı – 246 manat</a:t>
          </a:r>
          <a:endParaRPr lang="en-US" dirty="0"/>
        </a:p>
      </dgm:t>
    </dgm:pt>
    <dgm:pt modelId="{B952E04D-0BD0-439C-B60C-5725837DCF4F}" type="parTrans" cxnId="{AE6FCB7F-B01B-4A27-9A82-E1222AAA2B05}">
      <dgm:prSet/>
      <dgm:spPr/>
      <dgm:t>
        <a:bodyPr/>
        <a:lstStyle/>
        <a:p>
          <a:endParaRPr lang="en-US"/>
        </a:p>
      </dgm:t>
    </dgm:pt>
    <dgm:pt modelId="{11207717-6AA0-426D-90C9-ABACBCF7317F}" type="sibTrans" cxnId="{AE6FCB7F-B01B-4A27-9A82-E1222AAA2B05}">
      <dgm:prSet/>
      <dgm:spPr/>
      <dgm:t>
        <a:bodyPr/>
        <a:lstStyle/>
        <a:p>
          <a:endParaRPr lang="en-US"/>
        </a:p>
      </dgm:t>
    </dgm:pt>
    <dgm:pt modelId="{EBC8280C-5D6B-4B14-ABFD-2BE2C3A6B509}">
      <dgm:prSet phldrT="[Text]"/>
      <dgm:spPr/>
      <dgm:t>
        <a:bodyPr/>
        <a:lstStyle/>
        <a:p>
          <a:r>
            <a:rPr lang="az-Latn-AZ" dirty="0"/>
            <a:t>2023-cü il üçün:</a:t>
          </a:r>
          <a:endParaRPr lang="en-US" dirty="0"/>
        </a:p>
      </dgm:t>
    </dgm:pt>
    <dgm:pt modelId="{1B4A116B-400B-4DA0-84FD-96C7DB3DEBA3}" type="parTrans" cxnId="{79D60BE8-05EA-41CC-90DA-E8AD942642F9}">
      <dgm:prSet/>
      <dgm:spPr/>
      <dgm:t>
        <a:bodyPr/>
        <a:lstStyle/>
        <a:p>
          <a:endParaRPr lang="en-US"/>
        </a:p>
      </dgm:t>
    </dgm:pt>
    <dgm:pt modelId="{AC2554E3-D9DE-4515-BA18-9406B89D9CF7}" type="sibTrans" cxnId="{79D60BE8-05EA-41CC-90DA-E8AD942642F9}">
      <dgm:prSet/>
      <dgm:spPr/>
      <dgm:t>
        <a:bodyPr/>
        <a:lstStyle/>
        <a:p>
          <a:endParaRPr lang="en-US"/>
        </a:p>
      </dgm:t>
    </dgm:pt>
    <dgm:pt modelId="{D0519C2C-08C9-42FF-8766-2A53BFE63FC9}">
      <dgm:prSet phldrT="[Text]"/>
      <dgm:spPr/>
      <dgm:t>
        <a:bodyPr/>
        <a:lstStyle/>
        <a:p>
          <a:r>
            <a:rPr lang="az-Latn-AZ" dirty="0"/>
            <a:t>Yaşayış minimumu – 246 manat</a:t>
          </a:r>
          <a:endParaRPr lang="en-US" dirty="0"/>
        </a:p>
      </dgm:t>
    </dgm:pt>
    <dgm:pt modelId="{C551FB2D-EBC3-4CE8-8C2E-6FCEA59E2D85}" type="parTrans" cxnId="{1B33909B-ED10-4A62-BF2C-2D21675B1B7E}">
      <dgm:prSet/>
      <dgm:spPr/>
      <dgm:t>
        <a:bodyPr/>
        <a:lstStyle/>
        <a:p>
          <a:endParaRPr lang="en-US"/>
        </a:p>
      </dgm:t>
    </dgm:pt>
    <dgm:pt modelId="{6FD9F85B-3AAD-476B-B988-A826CD267C37}" type="sibTrans" cxnId="{1B33909B-ED10-4A62-BF2C-2D21675B1B7E}">
      <dgm:prSet/>
      <dgm:spPr/>
      <dgm:t>
        <a:bodyPr/>
        <a:lstStyle/>
        <a:p>
          <a:endParaRPr lang="en-US"/>
        </a:p>
      </dgm:t>
    </dgm:pt>
    <dgm:pt modelId="{4B9EFFE0-563C-41F8-B71E-4171D4FC0061}">
      <dgm:prSet phldrT="[Text]"/>
      <dgm:spPr/>
      <dgm:t>
        <a:bodyPr/>
        <a:lstStyle/>
        <a:p>
          <a:endParaRPr lang="en-US" dirty="0"/>
        </a:p>
      </dgm:t>
    </dgm:pt>
    <dgm:pt modelId="{E8C54597-2A79-4338-B756-2924BF82ACCC}" type="parTrans" cxnId="{39340DE2-0F1E-40B1-BB49-049BBD190EEB}">
      <dgm:prSet/>
      <dgm:spPr/>
      <dgm:t>
        <a:bodyPr/>
        <a:lstStyle/>
        <a:p>
          <a:endParaRPr lang="en-US"/>
        </a:p>
      </dgm:t>
    </dgm:pt>
    <dgm:pt modelId="{1F16DA1C-CD18-4B05-9F90-EE972CA4F3C7}" type="sibTrans" cxnId="{39340DE2-0F1E-40B1-BB49-049BBD190EEB}">
      <dgm:prSet/>
      <dgm:spPr/>
      <dgm:t>
        <a:bodyPr/>
        <a:lstStyle/>
        <a:p>
          <a:endParaRPr lang="en-US"/>
        </a:p>
      </dgm:t>
    </dgm:pt>
    <dgm:pt modelId="{45D88DCB-7109-47F5-89EB-EB3A31979C86}" type="pres">
      <dgm:prSet presAssocID="{893990D0-3CB3-432C-A0DC-ED077048CA71}" presName="linear" presStyleCnt="0">
        <dgm:presLayoutVars>
          <dgm:animLvl val="lvl"/>
          <dgm:resizeHandles val="exact"/>
        </dgm:presLayoutVars>
      </dgm:prSet>
      <dgm:spPr/>
    </dgm:pt>
    <dgm:pt modelId="{5CCB5D34-3792-4822-92FE-02DF4CE35409}" type="pres">
      <dgm:prSet presAssocID="{9D4F60FA-A376-4C42-9C42-312C909E6E21}" presName="parentText" presStyleLbl="node1" presStyleIdx="0" presStyleCnt="2" custScaleY="94850" custLinFactY="100000" custLinFactNeighborX="-16019" custLinFactNeighborY="110263">
        <dgm:presLayoutVars>
          <dgm:chMax val="0"/>
          <dgm:bulletEnabled val="1"/>
        </dgm:presLayoutVars>
      </dgm:prSet>
      <dgm:spPr/>
    </dgm:pt>
    <dgm:pt modelId="{3AEB3975-E7D7-4871-84ED-69599CDDF113}" type="pres">
      <dgm:prSet presAssocID="{9D4F60FA-A376-4C42-9C42-312C909E6E21}" presName="childText" presStyleLbl="revTx" presStyleIdx="0" presStyleCnt="2">
        <dgm:presLayoutVars>
          <dgm:bulletEnabled val="1"/>
        </dgm:presLayoutVars>
      </dgm:prSet>
      <dgm:spPr/>
    </dgm:pt>
    <dgm:pt modelId="{1F0133A6-9CBD-4897-B4F1-63EEE8909EBD}" type="pres">
      <dgm:prSet presAssocID="{D0519C2C-08C9-42FF-8766-2A53BFE63FC9}" presName="parentText" presStyleLbl="node1" presStyleIdx="1" presStyleCnt="2" custLinFactY="177051" custLinFactNeighborX="-1094" custLinFactNeighborY="200000">
        <dgm:presLayoutVars>
          <dgm:chMax val="0"/>
          <dgm:bulletEnabled val="1"/>
        </dgm:presLayoutVars>
      </dgm:prSet>
      <dgm:spPr/>
    </dgm:pt>
    <dgm:pt modelId="{5258BD71-FDE8-4E21-93D8-5BBC8E8B324A}" type="pres">
      <dgm:prSet presAssocID="{D0519C2C-08C9-42FF-8766-2A53BFE63FC9}" presName="childText" presStyleLbl="revTx" presStyleIdx="1" presStyleCnt="2">
        <dgm:presLayoutVars>
          <dgm:bulletEnabled val="1"/>
        </dgm:presLayoutVars>
      </dgm:prSet>
      <dgm:spPr/>
    </dgm:pt>
  </dgm:ptLst>
  <dgm:cxnLst>
    <dgm:cxn modelId="{4EB5D612-DB59-45A5-AE86-08945F5C025B}" type="presOf" srcId="{4B9EFFE0-563C-41F8-B71E-4171D4FC0061}" destId="{5258BD71-FDE8-4E21-93D8-5BBC8E8B324A}" srcOrd="0" destOrd="0" presId="urn:microsoft.com/office/officeart/2005/8/layout/vList2"/>
    <dgm:cxn modelId="{57A67666-CC07-4FFF-AB00-684A8AE2E2EC}" type="presOf" srcId="{D0519C2C-08C9-42FF-8766-2A53BFE63FC9}" destId="{1F0133A6-9CBD-4897-B4F1-63EEE8909EBD}" srcOrd="0" destOrd="0" presId="urn:microsoft.com/office/officeart/2005/8/layout/vList2"/>
    <dgm:cxn modelId="{AE6FCB7F-B01B-4A27-9A82-E1222AAA2B05}" srcId="{893990D0-3CB3-432C-A0DC-ED077048CA71}" destId="{9D4F60FA-A376-4C42-9C42-312C909E6E21}" srcOrd="0" destOrd="0" parTransId="{B952E04D-0BD0-439C-B60C-5725837DCF4F}" sibTransId="{11207717-6AA0-426D-90C9-ABACBCF7317F}"/>
    <dgm:cxn modelId="{D130AF96-6A94-49E1-A72C-44D68D920333}" type="presOf" srcId="{893990D0-3CB3-432C-A0DC-ED077048CA71}" destId="{45D88DCB-7109-47F5-89EB-EB3A31979C86}" srcOrd="0" destOrd="0" presId="urn:microsoft.com/office/officeart/2005/8/layout/vList2"/>
    <dgm:cxn modelId="{5C9F3E9A-854F-49D9-AE3A-9A83732E2D00}" type="presOf" srcId="{EBC8280C-5D6B-4B14-ABFD-2BE2C3A6B509}" destId="{3AEB3975-E7D7-4871-84ED-69599CDDF113}" srcOrd="0" destOrd="0" presId="urn:microsoft.com/office/officeart/2005/8/layout/vList2"/>
    <dgm:cxn modelId="{1B33909B-ED10-4A62-BF2C-2D21675B1B7E}" srcId="{893990D0-3CB3-432C-A0DC-ED077048CA71}" destId="{D0519C2C-08C9-42FF-8766-2A53BFE63FC9}" srcOrd="1" destOrd="0" parTransId="{C551FB2D-EBC3-4CE8-8C2E-6FCEA59E2D85}" sibTransId="{6FD9F85B-3AAD-476B-B988-A826CD267C37}"/>
    <dgm:cxn modelId="{39340DE2-0F1E-40B1-BB49-049BBD190EEB}" srcId="{D0519C2C-08C9-42FF-8766-2A53BFE63FC9}" destId="{4B9EFFE0-563C-41F8-B71E-4171D4FC0061}" srcOrd="0" destOrd="0" parTransId="{E8C54597-2A79-4338-B756-2924BF82ACCC}" sibTransId="{1F16DA1C-CD18-4B05-9F90-EE972CA4F3C7}"/>
    <dgm:cxn modelId="{79D60BE8-05EA-41CC-90DA-E8AD942642F9}" srcId="{9D4F60FA-A376-4C42-9C42-312C909E6E21}" destId="{EBC8280C-5D6B-4B14-ABFD-2BE2C3A6B509}" srcOrd="0" destOrd="0" parTransId="{1B4A116B-400B-4DA0-84FD-96C7DB3DEBA3}" sibTransId="{AC2554E3-D9DE-4515-BA18-9406B89D9CF7}"/>
    <dgm:cxn modelId="{15C92DFC-159B-4937-9FF5-42B625889046}" type="presOf" srcId="{9D4F60FA-A376-4C42-9C42-312C909E6E21}" destId="{5CCB5D34-3792-4822-92FE-02DF4CE35409}" srcOrd="0" destOrd="0" presId="urn:microsoft.com/office/officeart/2005/8/layout/vList2"/>
    <dgm:cxn modelId="{5430D56D-EAEA-4A68-A43A-7AEF9657FFFF}" type="presParOf" srcId="{45D88DCB-7109-47F5-89EB-EB3A31979C86}" destId="{5CCB5D34-3792-4822-92FE-02DF4CE35409}" srcOrd="0" destOrd="0" presId="urn:microsoft.com/office/officeart/2005/8/layout/vList2"/>
    <dgm:cxn modelId="{ADF8A394-EBC4-4425-AA8A-5F0FDC94D575}" type="presParOf" srcId="{45D88DCB-7109-47F5-89EB-EB3A31979C86}" destId="{3AEB3975-E7D7-4871-84ED-69599CDDF113}" srcOrd="1" destOrd="0" presId="urn:microsoft.com/office/officeart/2005/8/layout/vList2"/>
    <dgm:cxn modelId="{376A44E5-B392-4B38-9E98-51B8CF227B92}" type="presParOf" srcId="{45D88DCB-7109-47F5-89EB-EB3A31979C86}" destId="{1F0133A6-9CBD-4897-B4F1-63EEE8909EBD}" srcOrd="2" destOrd="0" presId="urn:microsoft.com/office/officeart/2005/8/layout/vList2"/>
    <dgm:cxn modelId="{DFD8A67A-F445-473E-B700-86ABD3821130}" type="presParOf" srcId="{45D88DCB-7109-47F5-89EB-EB3A31979C86}" destId="{5258BD71-FDE8-4E21-93D8-5BBC8E8B324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B5D34-3792-4822-92FE-02DF4CE35409}">
      <dsp:nvSpPr>
        <dsp:cNvPr id="0" name=""/>
        <dsp:cNvSpPr/>
      </dsp:nvSpPr>
      <dsp:spPr>
        <a:xfrm>
          <a:off x="0" y="4878648"/>
          <a:ext cx="12269971" cy="14204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az-Latn-AZ" sz="6100" kern="1200" dirty="0"/>
            <a:t>Ehtiyac meyarı – 246 manat</a:t>
          </a:r>
          <a:endParaRPr lang="en-US" sz="6100" kern="1200" dirty="0"/>
        </a:p>
      </dsp:txBody>
      <dsp:txXfrm>
        <a:off x="69342" y="4947990"/>
        <a:ext cx="12131287" cy="1281789"/>
      </dsp:txXfrm>
    </dsp:sp>
    <dsp:sp modelId="{3AEB3975-E7D7-4871-84ED-69599CDDF113}">
      <dsp:nvSpPr>
        <dsp:cNvPr id="0" name=""/>
        <dsp:cNvSpPr/>
      </dsp:nvSpPr>
      <dsp:spPr>
        <a:xfrm>
          <a:off x="0" y="3632910"/>
          <a:ext cx="12269971"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9572" tIns="77470" rIns="433832" bIns="77470" numCol="1" spcCol="1270" anchor="t" anchorCtr="0">
          <a:noAutofit/>
        </a:bodyPr>
        <a:lstStyle/>
        <a:p>
          <a:pPr marL="285750" lvl="1" indent="-285750" algn="l" defTabSz="2133600">
            <a:lnSpc>
              <a:spcPct val="90000"/>
            </a:lnSpc>
            <a:spcBef>
              <a:spcPct val="0"/>
            </a:spcBef>
            <a:spcAft>
              <a:spcPct val="20000"/>
            </a:spcAft>
            <a:buChar char="•"/>
          </a:pPr>
          <a:r>
            <a:rPr lang="az-Latn-AZ" sz="4800" kern="1200" dirty="0"/>
            <a:t>2023-cü il üçün:</a:t>
          </a:r>
          <a:endParaRPr lang="en-US" sz="4800" kern="1200" dirty="0"/>
        </a:p>
      </dsp:txBody>
      <dsp:txXfrm>
        <a:off x="0" y="3632910"/>
        <a:ext cx="12269971" cy="1059840"/>
      </dsp:txXfrm>
    </dsp:sp>
    <dsp:sp modelId="{1F0133A6-9CBD-4897-B4F1-63EEE8909EBD}">
      <dsp:nvSpPr>
        <dsp:cNvPr id="0" name=""/>
        <dsp:cNvSpPr/>
      </dsp:nvSpPr>
      <dsp:spPr>
        <a:xfrm>
          <a:off x="0" y="7965027"/>
          <a:ext cx="12269971" cy="1497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az-Latn-AZ" sz="6100" kern="1200" dirty="0"/>
            <a:t>Yaşayış minimumu – 246 manat</a:t>
          </a:r>
          <a:endParaRPr lang="en-US" sz="6100" kern="1200" dirty="0"/>
        </a:p>
      </dsp:txBody>
      <dsp:txXfrm>
        <a:off x="73107" y="8038134"/>
        <a:ext cx="12123757" cy="1351386"/>
      </dsp:txXfrm>
    </dsp:sp>
    <dsp:sp modelId="{5258BD71-FDE8-4E21-93D8-5BBC8E8B324A}">
      <dsp:nvSpPr>
        <dsp:cNvPr id="0" name=""/>
        <dsp:cNvSpPr/>
      </dsp:nvSpPr>
      <dsp:spPr>
        <a:xfrm>
          <a:off x="0" y="6190350"/>
          <a:ext cx="12269971"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9572" tIns="77470" rIns="433832" bIns="77470" numCol="1" spcCol="1270" anchor="t" anchorCtr="0">
          <a:noAutofit/>
        </a:bodyPr>
        <a:lstStyle/>
        <a:p>
          <a:pPr marL="285750" lvl="1" indent="-285750" algn="l" defTabSz="2133600">
            <a:lnSpc>
              <a:spcPct val="90000"/>
            </a:lnSpc>
            <a:spcBef>
              <a:spcPct val="0"/>
            </a:spcBef>
            <a:spcAft>
              <a:spcPct val="20000"/>
            </a:spcAft>
            <a:buChar char="•"/>
          </a:pPr>
          <a:endParaRPr lang="en-US" sz="4800" kern="1200" dirty="0"/>
        </a:p>
      </dsp:txBody>
      <dsp:txXfrm>
        <a:off x="0" y="6190350"/>
        <a:ext cx="12269971"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aşlık">
    <p:spTree>
      <p:nvGrpSpPr>
        <p:cNvPr id="1" name=""/>
        <p:cNvGrpSpPr/>
        <p:nvPr/>
      </p:nvGrpSpPr>
      <p:grpSpPr>
        <a:xfrm>
          <a:off x="0" y="0"/>
          <a:ext cx="0" cy="0"/>
          <a:chOff x="0" y="0"/>
          <a:chExt cx="0" cy="0"/>
        </a:xfrm>
      </p:grpSpPr>
      <p:sp>
        <p:nvSpPr>
          <p:cNvPr id="11" name="Gövde Düzeyi Bir…"/>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Yazar ve Tarih</a:t>
            </a:r>
          </a:p>
          <a:p>
            <a:pPr lvl="1"/>
            <a:endParaRPr/>
          </a:p>
          <a:p>
            <a:pPr lvl="2"/>
            <a:endParaRPr/>
          </a:p>
          <a:p>
            <a:pPr lvl="3"/>
            <a:endParaRPr/>
          </a:p>
          <a:p>
            <a:pPr lvl="4"/>
            <a:endParaRPr/>
          </a:p>
        </p:txBody>
      </p:sp>
      <p:sp>
        <p:nvSpPr>
          <p:cNvPr id="12" name="Sunu Başlığı"/>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Sunu Başlığı</a:t>
            </a:r>
          </a:p>
        </p:txBody>
      </p:sp>
      <p:sp>
        <p:nvSpPr>
          <p:cNvPr id="13" name="Gövde Düzeyi Bir…"/>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Sunu Alt Başlığı</a:t>
            </a:r>
          </a:p>
        </p:txBody>
      </p:sp>
      <p:sp>
        <p:nvSpPr>
          <p:cNvPr id="1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üyük Veri">
    <p:spTree>
      <p:nvGrpSpPr>
        <p:cNvPr id="1" name=""/>
        <p:cNvGrpSpPr/>
        <p:nvPr/>
      </p:nvGrpSpPr>
      <p:grpSpPr>
        <a:xfrm>
          <a:off x="0" y="0"/>
          <a:ext cx="0" cy="0"/>
          <a:chOff x="0" y="0"/>
          <a:chExt cx="0" cy="0"/>
        </a:xfrm>
      </p:grpSpPr>
      <p:sp>
        <p:nvSpPr>
          <p:cNvPr id="106" name="Gövde Düzeyi Bir…"/>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Veri bilgisi"/>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Veri bilgisi</a:t>
            </a:r>
          </a:p>
        </p:txBody>
      </p:sp>
      <p:sp>
        <p:nvSpPr>
          <p:cNvPr id="10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
        <p:nvSpPr>
          <p:cNvPr id="115" name="Gövde Düzeyi Bir…"/>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İsim</a:t>
            </a:r>
          </a:p>
          <a:p>
            <a:pPr lvl="1"/>
            <a:endParaRPr/>
          </a:p>
          <a:p>
            <a:pPr lvl="2"/>
            <a:endParaRPr/>
          </a:p>
          <a:p>
            <a:pPr lvl="3"/>
            <a:endParaRPr/>
          </a:p>
          <a:p>
            <a:pPr lvl="4"/>
            <a:endParaRPr/>
          </a:p>
        </p:txBody>
      </p:sp>
      <p:sp>
        <p:nvSpPr>
          <p:cNvPr id="116" name="Gövde Düzeyi Bir…"/>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“Ünlü Alıntı”</a:t>
            </a:r>
          </a:p>
        </p:txBody>
      </p:sp>
      <p:sp>
        <p:nvSpPr>
          <p:cNvPr id="11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ğraf - 3 Yukarı">
    <p:spTree>
      <p:nvGrpSpPr>
        <p:cNvPr id="1" name=""/>
        <p:cNvGrpSpPr/>
        <p:nvPr/>
      </p:nvGrpSpPr>
      <p:grpSpPr>
        <a:xfrm>
          <a:off x="0" y="0"/>
          <a:ext cx="0" cy="0"/>
          <a:chOff x="0" y="0"/>
          <a:chExt cx="0" cy="0"/>
        </a:xfrm>
      </p:grpSpPr>
      <p:sp>
        <p:nvSpPr>
          <p:cNvPr id="124" name="Açık, mavi gökyüzünün altında, cephesi alüminyum disklerle kaplı modern bir binanın alttan çekim açısından dış görünümü"/>
          <p:cNvSpPr>
            <a:spLocks noGrp="1"/>
          </p:cNvSpPr>
          <p:nvPr>
            <p:ph type="pic" sz="quarter" idx="21"/>
          </p:nvPr>
        </p:nvSpPr>
        <p:spPr>
          <a:xfrm>
            <a:off x="15417800" y="1270000"/>
            <a:ext cx="8144934" cy="5410200"/>
          </a:xfrm>
          <a:prstGeom prst="rect">
            <a:avLst/>
          </a:prstGeom>
        </p:spPr>
        <p:txBody>
          <a:bodyPr lIns="91439" tIns="45719" rIns="91439" bIns="45719" numCol="1" spcCol="38100">
            <a:noAutofit/>
          </a:bodyPr>
          <a:lstStyle/>
          <a:p>
            <a:endParaRPr/>
          </a:p>
        </p:txBody>
      </p:sp>
      <p:sp>
        <p:nvSpPr>
          <p:cNvPr id="125" name="Bulutlu gökyüzünün altında modern, kıvrımlı bir binanın alttan çekim açısından görünümü"/>
          <p:cNvSpPr>
            <a:spLocks noGrp="1"/>
          </p:cNvSpPr>
          <p:nvPr>
            <p:ph type="pic" sz="quarter" idx="22"/>
          </p:nvPr>
        </p:nvSpPr>
        <p:spPr>
          <a:xfrm>
            <a:off x="15443200" y="7086600"/>
            <a:ext cx="8138580" cy="5422900"/>
          </a:xfrm>
          <a:prstGeom prst="rect">
            <a:avLst/>
          </a:prstGeom>
        </p:spPr>
        <p:txBody>
          <a:bodyPr lIns="91439" tIns="45719" rIns="91439" bIns="45719" numCol="1" spcCol="38100">
            <a:noAutofit/>
          </a:bodyPr>
          <a:lstStyle/>
          <a:p>
            <a:endParaRPr/>
          </a:p>
        </p:txBody>
      </p:sp>
      <p:sp>
        <p:nvSpPr>
          <p:cNvPr id="126" name="Cam panellere sahip modern, beyaz bir binanın iç tarafından yukarıdaki parlak, parçalı bulutlu gökyüzüne bakan görünüm"/>
          <p:cNvSpPr>
            <a:spLocks noGrp="1"/>
          </p:cNvSpPr>
          <p:nvPr>
            <p:ph type="pic" idx="23"/>
          </p:nvPr>
        </p:nvSpPr>
        <p:spPr>
          <a:xfrm>
            <a:off x="-124636" y="1270000"/>
            <a:ext cx="16840170" cy="11243713"/>
          </a:xfrm>
          <a:prstGeom prst="rect">
            <a:avLst/>
          </a:prstGeom>
        </p:spPr>
        <p:txBody>
          <a:bodyPr lIns="91439" tIns="45719" rIns="91439" bIns="45719" numCol="1" spcCol="38100">
            <a:noAutofit/>
          </a:bodyPr>
          <a:lstStyle/>
          <a:p>
            <a:endParaRPr/>
          </a:p>
        </p:txBody>
      </p:sp>
      <p:sp>
        <p:nvSpPr>
          <p:cNvPr id="12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ğraf">
    <p:bg>
      <p:bgPr>
        <a:solidFill>
          <a:srgbClr val="FFFFFF"/>
        </a:solidFill>
        <a:effectLst/>
      </p:bgPr>
    </p:bg>
    <p:spTree>
      <p:nvGrpSpPr>
        <p:cNvPr id="1" name=""/>
        <p:cNvGrpSpPr/>
        <p:nvPr/>
      </p:nvGrpSpPr>
      <p:grpSpPr>
        <a:xfrm>
          <a:off x="0" y="0"/>
          <a:ext cx="0" cy="0"/>
          <a:chOff x="0" y="0"/>
          <a:chExt cx="0" cy="0"/>
        </a:xfrm>
      </p:grpSpPr>
      <p:sp>
        <p:nvSpPr>
          <p:cNvPr id="134" name="Açık, parlak bir gökyüzüne karşı Tahran, İran’daki Azadi kulesinin alttan çekim açısından görünümü"/>
          <p:cNvSpPr>
            <a:spLocks noGrp="1"/>
          </p:cNvSpPr>
          <p:nvPr>
            <p:ph type="pic" idx="21"/>
          </p:nvPr>
        </p:nvSpPr>
        <p:spPr>
          <a:xfrm>
            <a:off x="0" y="-1282700"/>
            <a:ext cx="24384000" cy="16281400"/>
          </a:xfrm>
          <a:prstGeom prst="rect">
            <a:avLst/>
          </a:prstGeom>
        </p:spPr>
        <p:txBody>
          <a:bodyPr lIns="91439" tIns="45719" rIns="91439" bIns="45719" numCol="1" spcCol="38100">
            <a:noAutofit/>
          </a:bodyPr>
          <a:lstStyle/>
          <a:p>
            <a:endParaRPr/>
          </a:p>
        </p:txBody>
      </p:sp>
      <p:sp>
        <p:nvSpPr>
          <p:cNvPr id="135" name="Slayt Numarası"/>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4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Fotoğraf">
    <p:bg>
      <p:bgPr>
        <a:solidFill>
          <a:srgbClr val="FFFFFF"/>
        </a:solidFill>
        <a:effectLst/>
      </p:bgPr>
    </p:bg>
    <p:spTree>
      <p:nvGrpSpPr>
        <p:cNvPr id="1" name=""/>
        <p:cNvGrpSpPr/>
        <p:nvPr/>
      </p:nvGrpSpPr>
      <p:grpSpPr>
        <a:xfrm>
          <a:off x="0" y="0"/>
          <a:ext cx="0" cy="0"/>
          <a:chOff x="0" y="0"/>
          <a:chExt cx="0" cy="0"/>
        </a:xfrm>
      </p:grpSpPr>
      <p:sp>
        <p:nvSpPr>
          <p:cNvPr id="21" name="Bir taş yapının iç tarafından dışarıdaki merdivenlere ve açık, mavi gökyüzüne doğru bakan görünüm"/>
          <p:cNvSpPr>
            <a:spLocks noGrp="1"/>
          </p:cNvSpPr>
          <p:nvPr>
            <p:ph type="pic" idx="21"/>
          </p:nvPr>
        </p:nvSpPr>
        <p:spPr>
          <a:xfrm>
            <a:off x="0" y="-1270000"/>
            <a:ext cx="24384000" cy="16272934"/>
          </a:xfrm>
          <a:prstGeom prst="rect">
            <a:avLst/>
          </a:prstGeom>
        </p:spPr>
        <p:txBody>
          <a:bodyPr lIns="91439" tIns="45719" rIns="91439" bIns="45719" numCol="1" spcCol="38100">
            <a:noAutofit/>
          </a:bodyPr>
          <a:lstStyle/>
          <a:p>
            <a:endParaRPr/>
          </a:p>
        </p:txBody>
      </p:sp>
      <p:sp>
        <p:nvSpPr>
          <p:cNvPr id="22" name="Sunu Başlığı"/>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Sunu Başlığı</a:t>
            </a:r>
          </a:p>
        </p:txBody>
      </p:sp>
      <p:sp>
        <p:nvSpPr>
          <p:cNvPr id="23" name="Gövde Düzeyi Bir…"/>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Yazar ve Tarih</a:t>
            </a:r>
          </a:p>
          <a:p>
            <a:pPr lvl="1"/>
            <a:endParaRPr/>
          </a:p>
          <a:p>
            <a:pPr lvl="2"/>
            <a:endParaRPr/>
          </a:p>
          <a:p>
            <a:pPr lvl="3"/>
            <a:endParaRPr/>
          </a:p>
          <a:p>
            <a:pPr lvl="4"/>
            <a:endParaRPr/>
          </a:p>
        </p:txBody>
      </p:sp>
      <p:sp>
        <p:nvSpPr>
          <p:cNvPr id="24" name="Gövde Düzeyi Bir…"/>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Sunu Alt Başlığı</a:t>
            </a:r>
          </a:p>
        </p:txBody>
      </p:sp>
      <p:sp>
        <p:nvSpPr>
          <p:cNvPr id="2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lternatif Başlık ve Fotoğraf">
    <p:spTree>
      <p:nvGrpSpPr>
        <p:cNvPr id="1" name=""/>
        <p:cNvGrpSpPr/>
        <p:nvPr/>
      </p:nvGrpSpPr>
      <p:grpSpPr>
        <a:xfrm>
          <a:off x="0" y="0"/>
          <a:ext cx="0" cy="0"/>
          <a:chOff x="0" y="0"/>
          <a:chExt cx="0" cy="0"/>
        </a:xfrm>
      </p:grpSpPr>
      <p:sp>
        <p:nvSpPr>
          <p:cNvPr id="32" name="Açık, mavi bir gökyüzüne karşı cam panellere sahip modern, beyaz bir bina"/>
          <p:cNvSpPr>
            <a:spLocks noGrp="1"/>
          </p:cNvSpPr>
          <p:nvPr>
            <p:ph type="pic" idx="21"/>
          </p:nvPr>
        </p:nvSpPr>
        <p:spPr>
          <a:xfrm>
            <a:off x="9271000" y="1270000"/>
            <a:ext cx="16764000" cy="11176000"/>
          </a:xfrm>
          <a:prstGeom prst="rect">
            <a:avLst/>
          </a:prstGeom>
        </p:spPr>
        <p:txBody>
          <a:bodyPr lIns="91439" tIns="45719" rIns="91439" bIns="45719" numCol="1" spcCol="38100">
            <a:noAutofit/>
          </a:bodyPr>
          <a:lstStyle/>
          <a:p>
            <a:endParaRPr/>
          </a:p>
        </p:txBody>
      </p:sp>
      <p:sp>
        <p:nvSpPr>
          <p:cNvPr id="33" name="Slayt Başlığı"/>
          <p:cNvSpPr txBox="1">
            <a:spLocks noGrp="1"/>
          </p:cNvSpPr>
          <p:nvPr>
            <p:ph type="title" hasCustomPrompt="1"/>
          </p:nvPr>
        </p:nvSpPr>
        <p:spPr>
          <a:xfrm>
            <a:off x="1206500" y="1270000"/>
            <a:ext cx="9779000" cy="5882274"/>
          </a:xfrm>
          <a:prstGeom prst="rect">
            <a:avLst/>
          </a:prstGeom>
        </p:spPr>
        <p:txBody>
          <a:bodyPr anchor="b"/>
          <a:lstStyle/>
          <a:p>
            <a:r>
              <a:t>Slayt Başlığı</a:t>
            </a:r>
          </a:p>
        </p:txBody>
      </p:sp>
      <p:sp>
        <p:nvSpPr>
          <p:cNvPr id="34" name="Gövde Düzeyi Bir…"/>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Slayt Alt Başlığı</a:t>
            </a:r>
          </a:p>
          <a:p>
            <a:pPr lvl="1"/>
            <a:endParaRPr/>
          </a:p>
          <a:p>
            <a:pPr lvl="2"/>
            <a:endParaRPr/>
          </a:p>
          <a:p>
            <a:pPr lvl="3"/>
            <a:endParaRPr/>
          </a:p>
          <a:p>
            <a:pPr lvl="4"/>
            <a:endParaRPr/>
          </a:p>
        </p:txBody>
      </p:sp>
      <p:sp>
        <p:nvSpPr>
          <p:cNvPr id="35" name="Slayt Numarası"/>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aşlık ve Madde İşaretleri">
    <p:spTree>
      <p:nvGrpSpPr>
        <p:cNvPr id="1" name=""/>
        <p:cNvGrpSpPr/>
        <p:nvPr/>
      </p:nvGrpSpPr>
      <p:grpSpPr>
        <a:xfrm>
          <a:off x="0" y="0"/>
          <a:ext cx="0" cy="0"/>
          <a:chOff x="0" y="0"/>
          <a:chExt cx="0" cy="0"/>
        </a:xfrm>
      </p:grpSpPr>
      <p:sp>
        <p:nvSpPr>
          <p:cNvPr id="42" name="Slayt Başlığı"/>
          <p:cNvSpPr txBox="1">
            <a:spLocks noGrp="1"/>
          </p:cNvSpPr>
          <p:nvPr>
            <p:ph type="title" hasCustomPrompt="1"/>
          </p:nvPr>
        </p:nvSpPr>
        <p:spPr>
          <a:xfrm>
            <a:off x="1206500" y="1079500"/>
            <a:ext cx="21971000" cy="1433164"/>
          </a:xfrm>
          <a:prstGeom prst="rect">
            <a:avLst/>
          </a:prstGeom>
        </p:spPr>
        <p:txBody>
          <a:bodyPr/>
          <a:lstStyle/>
          <a:p>
            <a:r>
              <a:t>Slayt Başlığı</a:t>
            </a:r>
          </a:p>
        </p:txBody>
      </p:sp>
      <p:sp>
        <p:nvSpPr>
          <p:cNvPr id="43" name="Gövde Düzeyi Bir…"/>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Slayt Alt Başlığı</a:t>
            </a:r>
          </a:p>
          <a:p>
            <a:pPr lvl="1"/>
            <a:endParaRPr/>
          </a:p>
          <a:p>
            <a:pPr lvl="2"/>
            <a:endParaRPr/>
          </a:p>
          <a:p>
            <a:pPr lvl="3"/>
            <a:endParaRPr/>
          </a:p>
          <a:p>
            <a:pPr lvl="4"/>
            <a:endParaRPr/>
          </a:p>
        </p:txBody>
      </p:sp>
      <p:sp>
        <p:nvSpPr>
          <p:cNvPr id="44" name="Gövde Düzeyi Bir…"/>
          <p:cNvSpPr txBox="1">
            <a:spLocks noGrp="1"/>
          </p:cNvSpPr>
          <p:nvPr>
            <p:ph type="body" idx="21" hasCustomPrompt="1"/>
          </p:nvPr>
        </p:nvSpPr>
        <p:spPr>
          <a:prstGeom prst="rect">
            <a:avLst/>
          </a:prstGeom>
        </p:spPr>
        <p:txBody>
          <a:bodyPr numCol="1" spcCol="38100"/>
          <a:lstStyle/>
          <a:p>
            <a:r>
              <a:t>Slayt madde işareti metni</a:t>
            </a:r>
          </a:p>
        </p:txBody>
      </p:sp>
      <p:sp>
        <p:nvSpPr>
          <p:cNvPr id="4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Madde İşaretleri ve Fotoğraf">
    <p:spTree>
      <p:nvGrpSpPr>
        <p:cNvPr id="1" name=""/>
        <p:cNvGrpSpPr/>
        <p:nvPr/>
      </p:nvGrpSpPr>
      <p:grpSpPr>
        <a:xfrm>
          <a:off x="0" y="0"/>
          <a:ext cx="0" cy="0"/>
          <a:chOff x="0" y="0"/>
          <a:chExt cx="0" cy="0"/>
        </a:xfrm>
      </p:grpSpPr>
      <p:sp>
        <p:nvSpPr>
          <p:cNvPr id="60" name="Gövde Düzeyi Bir…"/>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Slayt Alt Başlığı</a:t>
            </a:r>
          </a:p>
          <a:p>
            <a:pPr lvl="1"/>
            <a:endParaRPr/>
          </a:p>
          <a:p>
            <a:pPr lvl="2"/>
            <a:endParaRPr/>
          </a:p>
          <a:p>
            <a:pPr lvl="3"/>
            <a:endParaRPr/>
          </a:p>
          <a:p>
            <a:pPr lvl="4"/>
            <a:endParaRPr/>
          </a:p>
        </p:txBody>
      </p:sp>
      <p:sp>
        <p:nvSpPr>
          <p:cNvPr id="61" name="Gövde Düzeyi Bir…"/>
          <p:cNvSpPr txBox="1">
            <a:spLocks noGrp="1"/>
          </p:cNvSpPr>
          <p:nvPr>
            <p:ph type="body" sz="half" idx="21" hasCustomPrompt="1"/>
          </p:nvPr>
        </p:nvSpPr>
        <p:spPr>
          <a:xfrm>
            <a:off x="1206500" y="4248503"/>
            <a:ext cx="9779000" cy="8256631"/>
          </a:xfrm>
          <a:prstGeom prst="rect">
            <a:avLst/>
          </a:prstGeom>
        </p:spPr>
        <p:txBody>
          <a:bodyPr numCol="1" spcCol="38100"/>
          <a:lstStyle/>
          <a:p>
            <a:r>
              <a:t>Slayt madde işareti metni</a:t>
            </a:r>
          </a:p>
        </p:txBody>
      </p:sp>
      <p:sp>
        <p:nvSpPr>
          <p:cNvPr id="62" name="Üst tarafında parçalı bulutlu gökyüzü ile Qingdao, Shandong, Çin’de modern kabuk köprünün küçük bir bölümü"/>
          <p:cNvSpPr>
            <a:spLocks noGrp="1"/>
          </p:cNvSpPr>
          <p:nvPr>
            <p:ph type="pic" idx="22"/>
          </p:nvPr>
        </p:nvSpPr>
        <p:spPr>
          <a:xfrm>
            <a:off x="9271000" y="1263847"/>
            <a:ext cx="16773843" cy="11188206"/>
          </a:xfrm>
          <a:prstGeom prst="rect">
            <a:avLst/>
          </a:prstGeom>
        </p:spPr>
        <p:txBody>
          <a:bodyPr lIns="91439" tIns="45719" rIns="91439" bIns="45719" numCol="1" spcCol="38100">
            <a:noAutofit/>
          </a:bodyPr>
          <a:lstStyle/>
          <a:p>
            <a:endParaRPr/>
          </a:p>
        </p:txBody>
      </p:sp>
      <p:sp>
        <p:nvSpPr>
          <p:cNvPr id="63" name="Slayt Başlığı"/>
          <p:cNvSpPr txBox="1">
            <a:spLocks noGrp="1"/>
          </p:cNvSpPr>
          <p:nvPr>
            <p:ph type="title" hasCustomPrompt="1"/>
          </p:nvPr>
        </p:nvSpPr>
        <p:spPr>
          <a:xfrm>
            <a:off x="1206500" y="1079500"/>
            <a:ext cx="9779000" cy="1435100"/>
          </a:xfrm>
          <a:prstGeom prst="rect">
            <a:avLst/>
          </a:prstGeom>
        </p:spPr>
        <p:txBody>
          <a:bodyPr/>
          <a:lstStyle/>
          <a:p>
            <a:r>
              <a:t>Slayt Başlığı</a:t>
            </a:r>
          </a:p>
        </p:txBody>
      </p:sp>
      <p:sp>
        <p:nvSpPr>
          <p:cNvPr id="6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ölüm">
    <p:spTree>
      <p:nvGrpSpPr>
        <p:cNvPr id="1" name=""/>
        <p:cNvGrpSpPr/>
        <p:nvPr/>
      </p:nvGrpSpPr>
      <p:grpSpPr>
        <a:xfrm>
          <a:off x="0" y="0"/>
          <a:ext cx="0" cy="0"/>
          <a:chOff x="0" y="0"/>
          <a:chExt cx="0" cy="0"/>
        </a:xfrm>
      </p:grpSpPr>
      <p:sp>
        <p:nvSpPr>
          <p:cNvPr id="71" name="Bölüm Başlığı"/>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Bölüm Başlığı</a:t>
            </a:r>
          </a:p>
        </p:txBody>
      </p:sp>
      <p:sp>
        <p:nvSpPr>
          <p:cNvPr id="72" name="Slayt Numarası"/>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79" name="Slayt Başlığı"/>
          <p:cNvSpPr txBox="1">
            <a:spLocks noGrp="1"/>
          </p:cNvSpPr>
          <p:nvPr>
            <p:ph type="title" hasCustomPrompt="1"/>
          </p:nvPr>
        </p:nvSpPr>
        <p:spPr>
          <a:xfrm>
            <a:off x="1206500" y="1079500"/>
            <a:ext cx="21971000" cy="1434950"/>
          </a:xfrm>
          <a:prstGeom prst="rect">
            <a:avLst/>
          </a:prstGeom>
        </p:spPr>
        <p:txBody>
          <a:bodyPr/>
          <a:lstStyle/>
          <a:p>
            <a:r>
              <a:t>Slayt Başlığı</a:t>
            </a:r>
          </a:p>
        </p:txBody>
      </p:sp>
      <p:sp>
        <p:nvSpPr>
          <p:cNvPr id="80" name="Gövde Düzeyi Bir…"/>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Slayt Alt Başlığı</a:t>
            </a:r>
          </a:p>
          <a:p>
            <a:pPr lvl="1"/>
            <a:endParaRPr/>
          </a:p>
          <a:p>
            <a:pPr lvl="2"/>
            <a:endParaRPr/>
          </a:p>
          <a:p>
            <a:pPr lvl="3"/>
            <a:endParaRPr/>
          </a:p>
          <a:p>
            <a:pPr lvl="4"/>
            <a:endParaRPr/>
          </a:p>
        </p:txBody>
      </p:sp>
      <p:sp>
        <p:nvSpPr>
          <p:cNvPr id="8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janda">
    <p:spTree>
      <p:nvGrpSpPr>
        <p:cNvPr id="1" name=""/>
        <p:cNvGrpSpPr/>
        <p:nvPr/>
      </p:nvGrpSpPr>
      <p:grpSpPr>
        <a:xfrm>
          <a:off x="0" y="0"/>
          <a:ext cx="0" cy="0"/>
          <a:chOff x="0" y="0"/>
          <a:chExt cx="0" cy="0"/>
        </a:xfrm>
      </p:grpSpPr>
      <p:sp>
        <p:nvSpPr>
          <p:cNvPr id="88" name="Ajanda Başlığı"/>
          <p:cNvSpPr txBox="1">
            <a:spLocks noGrp="1"/>
          </p:cNvSpPr>
          <p:nvPr>
            <p:ph type="title" hasCustomPrompt="1"/>
          </p:nvPr>
        </p:nvSpPr>
        <p:spPr>
          <a:xfrm>
            <a:off x="1206500" y="1079500"/>
            <a:ext cx="21971000" cy="1435100"/>
          </a:xfrm>
          <a:prstGeom prst="rect">
            <a:avLst/>
          </a:prstGeom>
        </p:spPr>
        <p:txBody>
          <a:bodyPr/>
          <a:lstStyle/>
          <a:p>
            <a:r>
              <a:t>Ajanda Başlığı</a:t>
            </a:r>
          </a:p>
        </p:txBody>
      </p:sp>
      <p:sp>
        <p:nvSpPr>
          <p:cNvPr id="89" name="Gövde Düzeyi Bir…"/>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Ajanda Alt Başlığı</a:t>
            </a:r>
          </a:p>
          <a:p>
            <a:pPr lvl="1"/>
            <a:endParaRPr/>
          </a:p>
          <a:p>
            <a:pPr lvl="2"/>
            <a:endParaRPr/>
          </a:p>
          <a:p>
            <a:pPr lvl="3"/>
            <a:endParaRPr/>
          </a:p>
          <a:p>
            <a:pPr lvl="4"/>
            <a:endParaRPr/>
          </a:p>
        </p:txBody>
      </p:sp>
      <p:sp>
        <p:nvSpPr>
          <p:cNvPr id="90" name="Gövde Düzeyi Bir…"/>
          <p:cNvSpPr txBox="1">
            <a:spLocks noGrp="1"/>
          </p:cNvSpPr>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Ajanda Konuları</a:t>
            </a:r>
          </a:p>
        </p:txBody>
      </p:sp>
      <p:sp>
        <p:nvSpPr>
          <p:cNvPr id="9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Rapor">
    <p:spTree>
      <p:nvGrpSpPr>
        <p:cNvPr id="1" name=""/>
        <p:cNvGrpSpPr/>
        <p:nvPr/>
      </p:nvGrpSpPr>
      <p:grpSpPr>
        <a:xfrm>
          <a:off x="0" y="0"/>
          <a:ext cx="0" cy="0"/>
          <a:chOff x="0" y="0"/>
          <a:chExt cx="0" cy="0"/>
        </a:xfrm>
      </p:grpSpPr>
      <p:sp>
        <p:nvSpPr>
          <p:cNvPr id="98" name="Gövde Düzeyi Bir…"/>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Rapor</a:t>
            </a:r>
          </a:p>
          <a:p>
            <a:pPr lvl="1"/>
            <a:endParaRPr/>
          </a:p>
          <a:p>
            <a:pPr lvl="2"/>
            <a:endParaRPr/>
          </a:p>
          <a:p>
            <a:pPr lvl="3"/>
            <a:endParaRPr/>
          </a:p>
          <a:p>
            <a:pPr lvl="4"/>
            <a:endParaRPr/>
          </a:p>
        </p:txBody>
      </p:sp>
      <p:sp>
        <p:nvSpPr>
          <p:cNvPr id="9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Gövde Düzeyi Bir…"/>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Slayt madde işareti metni</a:t>
            </a:r>
          </a:p>
          <a:p>
            <a:pPr lvl="1"/>
            <a:endParaRPr/>
          </a:p>
          <a:p>
            <a:pPr lvl="2"/>
            <a:endParaRPr/>
          </a:p>
          <a:p>
            <a:pPr lvl="3"/>
            <a:endParaRPr/>
          </a:p>
          <a:p>
            <a:pPr lvl="4"/>
            <a:endParaRPr/>
          </a:p>
        </p:txBody>
      </p:sp>
      <p:sp>
        <p:nvSpPr>
          <p:cNvPr id="3" name="Başlık Metni"/>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Başlık Metni</a:t>
            </a:r>
          </a:p>
        </p:txBody>
      </p:sp>
      <p:sp>
        <p:nvSpPr>
          <p:cNvPr id="4" name="Slayt Numarası"/>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gov.az/az/services/read/3421/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13 May 2023"/>
          <p:cNvSpPr txBox="1">
            <a:spLocks noGrp="1"/>
          </p:cNvSpPr>
          <p:nvPr>
            <p:ph type="body" sz="quarter" idx="1"/>
          </p:nvPr>
        </p:nvSpPr>
        <p:spPr>
          <a:xfrm>
            <a:off x="1201341" y="11859862"/>
            <a:ext cx="21971002" cy="636980"/>
          </a:xfrm>
          <a:prstGeom prst="rect">
            <a:avLst/>
          </a:prstGeom>
        </p:spPr>
        <p:txBody>
          <a:bodyPr>
            <a:normAutofit lnSpcReduction="10000"/>
          </a:bodyPr>
          <a:lstStyle/>
          <a:p>
            <a:r>
              <a:t>13 May 2023</a:t>
            </a:r>
          </a:p>
        </p:txBody>
      </p:sp>
      <p:sp>
        <p:nvSpPr>
          <p:cNvPr id="152" name="Ünvanlı dövlət sosial yardımı nədir və hansı hallarda təyin olunur?"/>
          <p:cNvSpPr txBox="1">
            <a:spLocks noGrp="1"/>
          </p:cNvSpPr>
          <p:nvPr>
            <p:ph type="title"/>
          </p:nvPr>
        </p:nvSpPr>
        <p:spPr>
          <a:xfrm>
            <a:off x="215860" y="1451113"/>
            <a:ext cx="23805006" cy="2365513"/>
          </a:xfrm>
          <a:prstGeom prst="rect">
            <a:avLst/>
          </a:prstGeom>
        </p:spPr>
        <p:txBody>
          <a:bodyPr/>
          <a:lstStyle>
            <a:lvl1pPr defTabSz="457200">
              <a:lnSpc>
                <a:spcPct val="115000"/>
              </a:lnSpc>
              <a:spcBef>
                <a:spcPts val="1000"/>
              </a:spcBef>
              <a:defRPr sz="6500" spc="0">
                <a:uFill>
                  <a:solidFill>
                    <a:srgbClr val="000000"/>
                  </a:solidFill>
                </a:uFill>
                <a:latin typeface="Times New Roman"/>
                <a:ea typeface="Times New Roman"/>
                <a:cs typeface="Times New Roman"/>
                <a:sym typeface="Times New Roman"/>
              </a:defRPr>
            </a:lvl1pPr>
          </a:lstStyle>
          <a:p>
            <a:r>
              <a:rPr dirty="0" err="1"/>
              <a:t>Ünvanlı</a:t>
            </a:r>
            <a:r>
              <a:rPr dirty="0"/>
              <a:t> </a:t>
            </a:r>
            <a:r>
              <a:rPr dirty="0" err="1"/>
              <a:t>dövlət</a:t>
            </a:r>
            <a:r>
              <a:rPr dirty="0"/>
              <a:t> </a:t>
            </a:r>
            <a:r>
              <a:rPr dirty="0" err="1"/>
              <a:t>sosial</a:t>
            </a:r>
            <a:r>
              <a:rPr dirty="0"/>
              <a:t> </a:t>
            </a:r>
            <a:r>
              <a:rPr dirty="0" err="1"/>
              <a:t>yardımı</a:t>
            </a:r>
            <a:r>
              <a:rPr dirty="0"/>
              <a:t> </a:t>
            </a:r>
            <a:r>
              <a:rPr dirty="0" err="1"/>
              <a:t>nədir</a:t>
            </a:r>
            <a:r>
              <a:rPr dirty="0"/>
              <a:t> </a:t>
            </a:r>
            <a:r>
              <a:rPr dirty="0" err="1"/>
              <a:t>və</a:t>
            </a:r>
            <a:r>
              <a:rPr dirty="0"/>
              <a:t> </a:t>
            </a:r>
            <a:r>
              <a:rPr dirty="0" err="1"/>
              <a:t>hansı</a:t>
            </a:r>
            <a:r>
              <a:rPr dirty="0"/>
              <a:t> </a:t>
            </a:r>
            <a:r>
              <a:rPr dirty="0" err="1"/>
              <a:t>hallarda</a:t>
            </a:r>
            <a:r>
              <a:rPr dirty="0"/>
              <a:t> </a:t>
            </a:r>
            <a:r>
              <a:rPr dirty="0" err="1"/>
              <a:t>təyin</a:t>
            </a:r>
            <a:r>
              <a:rPr dirty="0"/>
              <a:t> </a:t>
            </a:r>
            <a:r>
              <a:rPr dirty="0" err="1"/>
              <a:t>olunur</a:t>
            </a:r>
            <a:r>
              <a:rPr dirty="0"/>
              <a:t>?</a:t>
            </a:r>
          </a:p>
        </p:txBody>
      </p:sp>
      <p:sp>
        <p:nvSpPr>
          <p:cNvPr id="153" name="Hüquqşünas Ülkər Həmidli"/>
          <p:cNvSpPr txBox="1"/>
          <p:nvPr/>
        </p:nvSpPr>
        <p:spPr>
          <a:xfrm>
            <a:off x="1201342" y="7223190"/>
            <a:ext cx="21971002" cy="190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5500">
                <a:solidFill>
                  <a:srgbClr val="000000"/>
                </a:solidFill>
              </a:defRPr>
            </a:lvl1pPr>
          </a:lstStyle>
          <a:p>
            <a:endParaRPr lang="az-Latn-AZ"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ÜDYS-ə elektron müraciət edilərkən – elektron qaydada ərizə-bəyənnnamə doldurulur."/>
          <p:cNvSpPr txBox="1">
            <a:spLocks noGrp="1"/>
          </p:cNvSpPr>
          <p:nvPr>
            <p:ph type="title"/>
          </p:nvPr>
        </p:nvSpPr>
        <p:spPr>
          <a:xfrm>
            <a:off x="252887" y="1079499"/>
            <a:ext cx="23766684" cy="1795309"/>
          </a:xfrm>
          <a:prstGeom prst="rect">
            <a:avLst/>
          </a:prstGeom>
        </p:spPr>
        <p:txBody>
          <a:bodyPr/>
          <a:lstStyle>
            <a:lvl1pPr algn="just" defTabSz="324611">
              <a:lnSpc>
                <a:spcPct val="100000"/>
              </a:lnSpc>
              <a:defRPr sz="4900" spc="0">
                <a:solidFill>
                  <a:srgbClr val="212529"/>
                </a:solidFill>
                <a:uFill>
                  <a:solidFill>
                    <a:srgbClr val="212529"/>
                  </a:solidFill>
                </a:uFill>
                <a:latin typeface="Palatino"/>
                <a:ea typeface="Palatino"/>
                <a:cs typeface="Palatino"/>
                <a:sym typeface="Palatino"/>
              </a:defRPr>
            </a:lvl1pPr>
          </a:lstStyle>
          <a:p>
            <a:r>
              <a:rPr dirty="0"/>
              <a:t>ÜDYS-ə </a:t>
            </a:r>
            <a:r>
              <a:rPr dirty="0" err="1"/>
              <a:t>elektron</a:t>
            </a:r>
            <a:r>
              <a:rPr dirty="0"/>
              <a:t> </a:t>
            </a:r>
            <a:r>
              <a:rPr dirty="0" err="1"/>
              <a:t>müraciət</a:t>
            </a:r>
            <a:r>
              <a:rPr dirty="0"/>
              <a:t> </a:t>
            </a:r>
            <a:r>
              <a:rPr dirty="0" err="1"/>
              <a:t>edilərkən</a:t>
            </a:r>
            <a:r>
              <a:rPr dirty="0"/>
              <a:t> – </a:t>
            </a:r>
            <a:r>
              <a:rPr dirty="0" err="1"/>
              <a:t>elektron</a:t>
            </a:r>
            <a:r>
              <a:rPr dirty="0"/>
              <a:t> </a:t>
            </a:r>
            <a:r>
              <a:rPr dirty="0" err="1"/>
              <a:t>qaydada</a:t>
            </a:r>
            <a:r>
              <a:rPr dirty="0"/>
              <a:t> </a:t>
            </a:r>
            <a:r>
              <a:rPr dirty="0" err="1"/>
              <a:t>ərizə-bəyənnnamə</a:t>
            </a:r>
            <a:r>
              <a:rPr dirty="0"/>
              <a:t> </a:t>
            </a:r>
            <a:r>
              <a:rPr dirty="0" err="1"/>
              <a:t>doldurulur</a:t>
            </a:r>
            <a:r>
              <a:rPr dirty="0"/>
              <a:t>. </a:t>
            </a:r>
          </a:p>
        </p:txBody>
      </p:sp>
      <p:sp>
        <p:nvSpPr>
          <p:cNvPr id="176" name="Təmsilçilik barədə ərizədə göstərilən ailəni təmsil edən şəxs “Elektron hökumət” və ya Nazirliyin “e-sosial” internet portallarında yerləşdirilmiş “ünvanlı sosial yardımla bağlı müraciətin edilməsi” elektron xidmətdən istifadə etməklə “Ərizə-bəyannamə”ni"/>
          <p:cNvSpPr txBox="1">
            <a:spLocks noGrp="1"/>
          </p:cNvSpPr>
          <p:nvPr>
            <p:ph type="body" idx="1"/>
          </p:nvPr>
        </p:nvSpPr>
        <p:spPr>
          <a:xfrm>
            <a:off x="566363" y="2683565"/>
            <a:ext cx="23251274" cy="11006573"/>
          </a:xfrm>
          <a:prstGeom prst="rect">
            <a:avLst/>
          </a:prstGeom>
        </p:spPr>
        <p:txBody>
          <a:bodyPr/>
          <a:lstStyle/>
          <a:p>
            <a:pPr algn="just" defTabSz="297179">
              <a:defRPr sz="4500" b="0">
                <a:solidFill>
                  <a:srgbClr val="212529"/>
                </a:solidFill>
                <a:uFill>
                  <a:solidFill>
                    <a:srgbClr val="212529"/>
                  </a:solidFill>
                </a:uFill>
                <a:latin typeface="Times New Roman"/>
                <a:ea typeface="Times New Roman"/>
                <a:cs typeface="Times New Roman"/>
                <a:sym typeface="Times New Roman"/>
              </a:defRPr>
            </a:pPr>
            <a:r>
              <a:rPr dirty="0" err="1"/>
              <a:t>Təmsilçilik</a:t>
            </a:r>
            <a:r>
              <a:rPr dirty="0"/>
              <a:t> </a:t>
            </a:r>
            <a:r>
              <a:rPr dirty="0" err="1"/>
              <a:t>barədə</a:t>
            </a:r>
            <a:r>
              <a:rPr dirty="0"/>
              <a:t> </a:t>
            </a:r>
            <a:r>
              <a:rPr dirty="0" err="1"/>
              <a:t>ərizədə</a:t>
            </a:r>
            <a:r>
              <a:rPr dirty="0"/>
              <a:t> </a:t>
            </a:r>
            <a:r>
              <a:rPr dirty="0" err="1"/>
              <a:t>göstərilən</a:t>
            </a:r>
            <a:r>
              <a:rPr dirty="0"/>
              <a:t> </a:t>
            </a:r>
            <a:r>
              <a:rPr dirty="0" err="1"/>
              <a:t>ailəni</a:t>
            </a:r>
            <a:r>
              <a:rPr dirty="0"/>
              <a:t> </a:t>
            </a:r>
            <a:r>
              <a:rPr dirty="0" err="1"/>
              <a:t>təmsil</a:t>
            </a:r>
            <a:r>
              <a:rPr dirty="0"/>
              <a:t> </a:t>
            </a:r>
            <a:r>
              <a:rPr dirty="0" err="1"/>
              <a:t>edən</a:t>
            </a:r>
            <a:r>
              <a:rPr dirty="0"/>
              <a:t> </a:t>
            </a:r>
            <a:r>
              <a:rPr dirty="0" err="1"/>
              <a:t>şəxs</a:t>
            </a:r>
            <a:r>
              <a:rPr dirty="0"/>
              <a:t> “</a:t>
            </a:r>
            <a:r>
              <a:rPr dirty="0" err="1"/>
              <a:t>Elektron</a:t>
            </a:r>
            <a:r>
              <a:rPr dirty="0"/>
              <a:t> </a:t>
            </a:r>
            <a:r>
              <a:rPr dirty="0" err="1"/>
              <a:t>hökumət</a:t>
            </a:r>
            <a:r>
              <a:rPr dirty="0"/>
              <a:t>” </a:t>
            </a:r>
            <a:r>
              <a:rPr dirty="0" err="1"/>
              <a:t>və</a:t>
            </a:r>
            <a:r>
              <a:rPr dirty="0"/>
              <a:t> </a:t>
            </a:r>
            <a:r>
              <a:rPr dirty="0" err="1"/>
              <a:t>ya</a:t>
            </a:r>
            <a:r>
              <a:rPr dirty="0"/>
              <a:t> </a:t>
            </a:r>
            <a:r>
              <a:rPr dirty="0" err="1"/>
              <a:t>Nazirliyin</a:t>
            </a:r>
            <a:r>
              <a:rPr dirty="0"/>
              <a:t> “e-</a:t>
            </a:r>
            <a:r>
              <a:rPr dirty="0" err="1"/>
              <a:t>sosial</a:t>
            </a:r>
            <a:r>
              <a:rPr dirty="0"/>
              <a:t>” internet </a:t>
            </a:r>
            <a:r>
              <a:rPr dirty="0" err="1"/>
              <a:t>portallarında</a:t>
            </a:r>
            <a:r>
              <a:rPr dirty="0"/>
              <a:t> </a:t>
            </a:r>
            <a:r>
              <a:rPr dirty="0" err="1"/>
              <a:t>yerləşdirilmiş</a:t>
            </a:r>
            <a:r>
              <a:rPr dirty="0"/>
              <a:t> “</a:t>
            </a:r>
            <a:r>
              <a:rPr dirty="0" err="1"/>
              <a:t>ünvanlı</a:t>
            </a:r>
            <a:r>
              <a:rPr dirty="0"/>
              <a:t> </a:t>
            </a:r>
            <a:r>
              <a:rPr dirty="0" err="1"/>
              <a:t>sosial</a:t>
            </a:r>
            <a:r>
              <a:rPr dirty="0"/>
              <a:t> </a:t>
            </a:r>
            <a:r>
              <a:rPr dirty="0" err="1"/>
              <a:t>yardımla</a:t>
            </a:r>
            <a:r>
              <a:rPr dirty="0"/>
              <a:t> </a:t>
            </a:r>
            <a:r>
              <a:rPr dirty="0" err="1"/>
              <a:t>bağlı</a:t>
            </a:r>
            <a:r>
              <a:rPr dirty="0"/>
              <a:t> </a:t>
            </a:r>
            <a:r>
              <a:rPr dirty="0" err="1"/>
              <a:t>müraciətin</a:t>
            </a:r>
            <a:r>
              <a:rPr dirty="0"/>
              <a:t> </a:t>
            </a:r>
            <a:r>
              <a:rPr dirty="0" err="1"/>
              <a:t>edilməsi</a:t>
            </a:r>
            <a:r>
              <a:rPr dirty="0"/>
              <a:t>” </a:t>
            </a:r>
            <a:r>
              <a:rPr dirty="0" err="1"/>
              <a:t>elektron</a:t>
            </a:r>
            <a:r>
              <a:rPr dirty="0"/>
              <a:t> </a:t>
            </a:r>
            <a:r>
              <a:rPr dirty="0" err="1"/>
              <a:t>xidmətdən</a:t>
            </a:r>
            <a:r>
              <a:rPr dirty="0"/>
              <a:t> </a:t>
            </a:r>
            <a:r>
              <a:rPr dirty="0" err="1"/>
              <a:t>istifadə</a:t>
            </a:r>
            <a:r>
              <a:rPr dirty="0"/>
              <a:t> </a:t>
            </a:r>
            <a:r>
              <a:rPr dirty="0" err="1"/>
              <a:t>etməklə</a:t>
            </a:r>
            <a:r>
              <a:rPr dirty="0"/>
              <a:t> “</a:t>
            </a:r>
            <a:r>
              <a:rPr dirty="0" err="1"/>
              <a:t>Ərizə-bəyannamə”ni</a:t>
            </a:r>
            <a:r>
              <a:rPr dirty="0"/>
              <a:t> </a:t>
            </a:r>
            <a:r>
              <a:rPr dirty="0" err="1"/>
              <a:t>dolduraraq</a:t>
            </a:r>
            <a:r>
              <a:rPr dirty="0"/>
              <a:t> </a:t>
            </a:r>
            <a:r>
              <a:rPr dirty="0" err="1"/>
              <a:t>Nazirliyin</a:t>
            </a:r>
            <a:r>
              <a:rPr dirty="0"/>
              <a:t> </a:t>
            </a:r>
            <a:r>
              <a:rPr dirty="0" err="1"/>
              <a:t>Mərkəzləşdirilmiş</a:t>
            </a:r>
            <a:r>
              <a:rPr dirty="0"/>
              <a:t> </a:t>
            </a:r>
            <a:r>
              <a:rPr dirty="0" err="1"/>
              <a:t>elektron</a:t>
            </a:r>
            <a:r>
              <a:rPr dirty="0"/>
              <a:t> </a:t>
            </a:r>
            <a:r>
              <a:rPr dirty="0" err="1"/>
              <a:t>informasiya</a:t>
            </a:r>
            <a:r>
              <a:rPr dirty="0"/>
              <a:t> </a:t>
            </a:r>
            <a:r>
              <a:rPr dirty="0" err="1"/>
              <a:t>sisteminin</a:t>
            </a:r>
            <a:r>
              <a:rPr dirty="0"/>
              <a:t> “</a:t>
            </a:r>
            <a:r>
              <a:rPr dirty="0" err="1"/>
              <a:t>Ünvanlı</a:t>
            </a:r>
            <a:r>
              <a:rPr dirty="0"/>
              <a:t> </a:t>
            </a:r>
            <a:r>
              <a:rPr dirty="0" err="1"/>
              <a:t>yardım</a:t>
            </a:r>
            <a:r>
              <a:rPr dirty="0"/>
              <a:t>” (VEMTAS) </a:t>
            </a:r>
            <a:r>
              <a:rPr dirty="0" err="1"/>
              <a:t>altsisteminə</a:t>
            </a:r>
            <a:r>
              <a:rPr dirty="0"/>
              <a:t> </a:t>
            </a:r>
            <a:r>
              <a:rPr dirty="0" err="1"/>
              <a:t>göndərir</a:t>
            </a:r>
            <a:r>
              <a:rPr dirty="0"/>
              <a:t>. </a:t>
            </a:r>
          </a:p>
          <a:p>
            <a:pPr algn="just" defTabSz="297179">
              <a:defRPr sz="4500" b="0">
                <a:solidFill>
                  <a:srgbClr val="212529"/>
                </a:solidFill>
                <a:uFill>
                  <a:solidFill>
                    <a:srgbClr val="212529"/>
                  </a:solidFill>
                </a:uFill>
                <a:latin typeface="Times New Roman"/>
                <a:ea typeface="Times New Roman"/>
                <a:cs typeface="Times New Roman"/>
                <a:sym typeface="Times New Roman"/>
              </a:defRPr>
            </a:pPr>
            <a:endParaRPr dirty="0"/>
          </a:p>
          <a:p>
            <a:pPr algn="just" defTabSz="297179">
              <a:defRPr sz="4500" b="0">
                <a:solidFill>
                  <a:srgbClr val="212529"/>
                </a:solidFill>
                <a:uFill>
                  <a:solidFill>
                    <a:srgbClr val="212529"/>
                  </a:solidFill>
                </a:uFill>
                <a:latin typeface="Times New Roman"/>
                <a:ea typeface="Times New Roman"/>
                <a:cs typeface="Times New Roman"/>
                <a:sym typeface="Times New Roman"/>
              </a:defRPr>
            </a:pPr>
            <a:r>
              <a:rPr dirty="0" err="1"/>
              <a:t>Elektron</a:t>
            </a:r>
            <a:r>
              <a:rPr dirty="0"/>
              <a:t> </a:t>
            </a:r>
            <a:r>
              <a:rPr dirty="0" err="1"/>
              <a:t>formada</a:t>
            </a:r>
            <a:r>
              <a:rPr dirty="0"/>
              <a:t> </a:t>
            </a:r>
            <a:r>
              <a:rPr dirty="0" err="1"/>
              <a:t>göndərilmiş</a:t>
            </a:r>
            <a:r>
              <a:rPr dirty="0"/>
              <a:t> </a:t>
            </a:r>
            <a:r>
              <a:rPr dirty="0" err="1"/>
              <a:t>müraciət</a:t>
            </a:r>
            <a:r>
              <a:rPr dirty="0"/>
              <a:t> </a:t>
            </a:r>
            <a:r>
              <a:rPr dirty="0" err="1"/>
              <a:t>həmin</a:t>
            </a:r>
            <a:r>
              <a:rPr dirty="0"/>
              <a:t> </a:t>
            </a:r>
            <a:r>
              <a:rPr dirty="0" err="1"/>
              <a:t>gün</a:t>
            </a:r>
            <a:r>
              <a:rPr dirty="0"/>
              <a:t> </a:t>
            </a:r>
            <a:r>
              <a:rPr dirty="0" err="1"/>
              <a:t>qeydiyyata</a:t>
            </a:r>
            <a:r>
              <a:rPr dirty="0"/>
              <a:t> </a:t>
            </a:r>
            <a:r>
              <a:rPr dirty="0" err="1"/>
              <a:t>alındıqdan</a:t>
            </a:r>
            <a:r>
              <a:rPr dirty="0"/>
              <a:t> </a:t>
            </a:r>
            <a:r>
              <a:rPr dirty="0" err="1"/>
              <a:t>sonra</a:t>
            </a:r>
            <a:r>
              <a:rPr dirty="0"/>
              <a:t> </a:t>
            </a:r>
            <a:r>
              <a:rPr dirty="0" err="1"/>
              <a:t>istifadəçinin</a:t>
            </a:r>
            <a:r>
              <a:rPr dirty="0"/>
              <a:t> </a:t>
            </a:r>
            <a:r>
              <a:rPr dirty="0" err="1"/>
              <a:t>ekranına</a:t>
            </a:r>
            <a:r>
              <a:rPr dirty="0"/>
              <a:t> </a:t>
            </a:r>
            <a:r>
              <a:rPr dirty="0" err="1"/>
              <a:t>və</a:t>
            </a:r>
            <a:r>
              <a:rPr dirty="0"/>
              <a:t> </a:t>
            </a:r>
            <a:r>
              <a:rPr dirty="0" err="1"/>
              <a:t>Təmsilçinin</a:t>
            </a:r>
            <a:r>
              <a:rPr dirty="0"/>
              <a:t> “</a:t>
            </a:r>
            <a:r>
              <a:rPr dirty="0" err="1"/>
              <a:t>Ərizə-bəyannamə”də</a:t>
            </a:r>
            <a:r>
              <a:rPr dirty="0"/>
              <a:t> </a:t>
            </a:r>
            <a:r>
              <a:rPr dirty="0" err="1"/>
              <a:t>qeyd</a:t>
            </a:r>
            <a:r>
              <a:rPr dirty="0"/>
              <a:t> </a:t>
            </a:r>
            <a:r>
              <a:rPr dirty="0" err="1"/>
              <a:t>etdiyi</a:t>
            </a:r>
            <a:r>
              <a:rPr dirty="0"/>
              <a:t> </a:t>
            </a:r>
            <a:r>
              <a:rPr dirty="0" err="1"/>
              <a:t>əks-əlaqə</a:t>
            </a:r>
            <a:r>
              <a:rPr dirty="0"/>
              <a:t> </a:t>
            </a:r>
            <a:r>
              <a:rPr dirty="0" err="1"/>
              <a:t>vasitələrinin</a:t>
            </a:r>
            <a:r>
              <a:rPr dirty="0"/>
              <a:t> </a:t>
            </a:r>
            <a:r>
              <a:rPr dirty="0" err="1"/>
              <a:t>birinə</a:t>
            </a:r>
            <a:r>
              <a:rPr dirty="0"/>
              <a:t> VEMTAS </a:t>
            </a:r>
            <a:r>
              <a:rPr dirty="0" err="1"/>
              <a:t>tərəfindən</a:t>
            </a:r>
            <a:r>
              <a:rPr dirty="0"/>
              <a:t> </a:t>
            </a:r>
            <a:r>
              <a:rPr dirty="0" err="1"/>
              <a:t>ərizənin</a:t>
            </a:r>
            <a:r>
              <a:rPr dirty="0"/>
              <a:t> </a:t>
            </a:r>
            <a:r>
              <a:rPr dirty="0" err="1"/>
              <a:t>qeydiyyat</a:t>
            </a:r>
            <a:r>
              <a:rPr dirty="0"/>
              <a:t> </a:t>
            </a:r>
            <a:r>
              <a:rPr dirty="0" err="1"/>
              <a:t>tarixi</a:t>
            </a:r>
            <a:r>
              <a:rPr dirty="0"/>
              <a:t> </a:t>
            </a:r>
            <a:r>
              <a:rPr dirty="0" err="1"/>
              <a:t>və</a:t>
            </a:r>
            <a:r>
              <a:rPr dirty="0"/>
              <a:t> </a:t>
            </a:r>
            <a:r>
              <a:rPr dirty="0" err="1"/>
              <a:t>nömrəsi</a:t>
            </a:r>
            <a:r>
              <a:rPr dirty="0"/>
              <a:t> </a:t>
            </a:r>
            <a:r>
              <a:rPr dirty="0" err="1"/>
              <a:t>haqqında</a:t>
            </a:r>
            <a:r>
              <a:rPr dirty="0"/>
              <a:t> </a:t>
            </a:r>
            <a:r>
              <a:rPr dirty="0" err="1"/>
              <a:t>bildiriş</a:t>
            </a:r>
            <a:r>
              <a:rPr dirty="0"/>
              <a:t> 3 (</a:t>
            </a:r>
            <a:r>
              <a:rPr dirty="0" err="1"/>
              <a:t>üç</a:t>
            </a:r>
            <a:r>
              <a:rPr dirty="0"/>
              <a:t>) </a:t>
            </a:r>
            <a:r>
              <a:rPr dirty="0" err="1"/>
              <a:t>gün</a:t>
            </a:r>
            <a:r>
              <a:rPr dirty="0"/>
              <a:t> </a:t>
            </a:r>
            <a:r>
              <a:rPr dirty="0" err="1"/>
              <a:t>müddətində</a:t>
            </a:r>
            <a:r>
              <a:rPr dirty="0"/>
              <a:t> </a:t>
            </a:r>
            <a:r>
              <a:rPr dirty="0" err="1"/>
              <a:t>göndərilir</a:t>
            </a:r>
            <a:r>
              <a:rPr dirty="0"/>
              <a:t>. </a:t>
            </a:r>
          </a:p>
          <a:p>
            <a:pPr algn="just" defTabSz="297179">
              <a:defRPr sz="4500" b="0">
                <a:solidFill>
                  <a:srgbClr val="212529"/>
                </a:solidFill>
                <a:uFill>
                  <a:solidFill>
                    <a:srgbClr val="212529"/>
                  </a:solidFill>
                </a:uFill>
                <a:latin typeface="Times New Roman"/>
                <a:ea typeface="Times New Roman"/>
                <a:cs typeface="Times New Roman"/>
                <a:sym typeface="Times New Roman"/>
              </a:defRPr>
            </a:pPr>
            <a:endParaRPr dirty="0"/>
          </a:p>
          <a:p>
            <a:pPr algn="just" defTabSz="297179">
              <a:defRPr sz="4500" b="0">
                <a:solidFill>
                  <a:srgbClr val="212529"/>
                </a:solidFill>
                <a:uFill>
                  <a:solidFill>
                    <a:srgbClr val="212529"/>
                  </a:solidFill>
                </a:uFill>
                <a:latin typeface="Times New Roman"/>
                <a:ea typeface="Times New Roman"/>
                <a:cs typeface="Times New Roman"/>
                <a:sym typeface="Times New Roman"/>
              </a:defRPr>
            </a:pPr>
            <a:r>
              <a:rPr dirty="0" err="1"/>
              <a:t>Ərizənin</a:t>
            </a:r>
            <a:r>
              <a:rPr dirty="0"/>
              <a:t> </a:t>
            </a:r>
            <a:r>
              <a:rPr dirty="0" err="1"/>
              <a:t>qeydiyyata</a:t>
            </a:r>
            <a:r>
              <a:rPr dirty="0"/>
              <a:t> </a:t>
            </a:r>
            <a:r>
              <a:rPr dirty="0" err="1"/>
              <a:t>alındığı</a:t>
            </a:r>
            <a:r>
              <a:rPr dirty="0"/>
              <a:t> </a:t>
            </a:r>
            <a:r>
              <a:rPr dirty="0" err="1"/>
              <a:t>tarix</a:t>
            </a:r>
            <a:r>
              <a:rPr dirty="0"/>
              <a:t> </a:t>
            </a:r>
            <a:r>
              <a:rPr dirty="0" err="1"/>
              <a:t>ailənin</a:t>
            </a:r>
            <a:r>
              <a:rPr dirty="0"/>
              <a:t> </a:t>
            </a:r>
            <a:r>
              <a:rPr dirty="0" err="1"/>
              <a:t>sosial</a:t>
            </a:r>
            <a:r>
              <a:rPr dirty="0"/>
              <a:t> </a:t>
            </a:r>
            <a:r>
              <a:rPr dirty="0" err="1"/>
              <a:t>yardımın</a:t>
            </a:r>
            <a:r>
              <a:rPr dirty="0"/>
              <a:t> </a:t>
            </a:r>
            <a:r>
              <a:rPr dirty="0" err="1"/>
              <a:t>alınması</a:t>
            </a:r>
            <a:r>
              <a:rPr dirty="0"/>
              <a:t> </a:t>
            </a:r>
            <a:r>
              <a:rPr dirty="0" err="1"/>
              <a:t>üçün</a:t>
            </a:r>
            <a:r>
              <a:rPr dirty="0"/>
              <a:t> </a:t>
            </a:r>
            <a:r>
              <a:rPr dirty="0" err="1"/>
              <a:t>müraciət</a:t>
            </a:r>
            <a:r>
              <a:rPr dirty="0"/>
              <a:t> </a:t>
            </a:r>
            <a:r>
              <a:rPr dirty="0" err="1"/>
              <a:t>etdiyi</a:t>
            </a:r>
            <a:r>
              <a:rPr dirty="0"/>
              <a:t> </a:t>
            </a:r>
            <a:r>
              <a:rPr dirty="0" err="1"/>
              <a:t>gün</a:t>
            </a:r>
            <a:r>
              <a:rPr dirty="0"/>
              <a:t> </a:t>
            </a:r>
            <a:r>
              <a:rPr dirty="0" err="1"/>
              <a:t>sayılır</a:t>
            </a:r>
            <a:r>
              <a:rPr dirty="0"/>
              <a:t>. </a:t>
            </a:r>
          </a:p>
        </p:txBody>
      </p:sp>
      <p:pic>
        <p:nvPicPr>
          <p:cNvPr id="3" name="Picture 2">
            <a:extLst>
              <a:ext uri="{FF2B5EF4-FFF2-40B4-BE49-F238E27FC236}">
                <a16:creationId xmlns:a16="http://schemas.microsoft.com/office/drawing/2014/main" id="{CE0EC605-8569-97C6-6D83-8CFC4B681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111" y="10015899"/>
            <a:ext cx="5850835" cy="2938654"/>
          </a:xfrm>
          <a:prstGeom prst="rect">
            <a:avLst/>
          </a:prstGeom>
        </p:spPr>
      </p:pic>
      <p:pic>
        <p:nvPicPr>
          <p:cNvPr id="5" name="Picture 4">
            <a:extLst>
              <a:ext uri="{FF2B5EF4-FFF2-40B4-BE49-F238E27FC236}">
                <a16:creationId xmlns:a16="http://schemas.microsoft.com/office/drawing/2014/main" id="{034D140D-F8D6-EBB5-185A-D822CEFED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3273" y="10011567"/>
            <a:ext cx="6042991" cy="2845837"/>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osial yardımın təyin olunması müddəti:"/>
          <p:cNvSpPr txBox="1">
            <a:spLocks noGrp="1"/>
          </p:cNvSpPr>
          <p:nvPr>
            <p:ph type="title"/>
          </p:nvPr>
        </p:nvSpPr>
        <p:spPr>
          <a:prstGeom prst="rect">
            <a:avLst/>
          </a:prstGeom>
        </p:spPr>
        <p:txBody>
          <a:bodyPr>
            <a:normAutofit/>
          </a:bodyPr>
          <a:lstStyle>
            <a:lvl1pPr indent="226312" algn="just" defTabSz="301752">
              <a:lnSpc>
                <a:spcPct val="100000"/>
              </a:lnSpc>
              <a:defRPr sz="4600" spc="0">
                <a:solidFill>
                  <a:srgbClr val="212529"/>
                </a:solidFill>
                <a:uFill>
                  <a:solidFill>
                    <a:srgbClr val="212529"/>
                  </a:solidFill>
                </a:uFill>
                <a:latin typeface="Times New Roman"/>
                <a:ea typeface="Times New Roman"/>
                <a:cs typeface="Times New Roman"/>
                <a:sym typeface="Times New Roman"/>
              </a:defRPr>
            </a:lvl1pPr>
          </a:lstStyle>
          <a:p>
            <a:r>
              <a:rPr sz="5400" dirty="0" err="1"/>
              <a:t>Sosial</a:t>
            </a:r>
            <a:r>
              <a:rPr sz="5400" dirty="0"/>
              <a:t> </a:t>
            </a:r>
            <a:r>
              <a:rPr sz="5400" dirty="0" err="1"/>
              <a:t>yardımın</a:t>
            </a:r>
            <a:r>
              <a:rPr sz="5400" dirty="0"/>
              <a:t> </a:t>
            </a:r>
            <a:r>
              <a:rPr sz="5400" dirty="0" err="1"/>
              <a:t>təyin</a:t>
            </a:r>
            <a:r>
              <a:rPr sz="5400" dirty="0"/>
              <a:t> </a:t>
            </a:r>
            <a:r>
              <a:rPr sz="5400" dirty="0" err="1"/>
              <a:t>olunması</a:t>
            </a:r>
            <a:r>
              <a:rPr sz="5400" dirty="0"/>
              <a:t> </a:t>
            </a:r>
            <a:r>
              <a:rPr sz="5400" dirty="0" err="1"/>
              <a:t>müddəti</a:t>
            </a:r>
            <a:r>
              <a:rPr sz="5400" dirty="0"/>
              <a:t>: </a:t>
            </a:r>
          </a:p>
        </p:txBody>
      </p:sp>
      <p:sp>
        <p:nvSpPr>
          <p:cNvPr id="179" name="Sosial yardımın alınması üçün müraciətlər VEMTAS tərəfindən 15 (on beş) iş günü müddətində araşdırılır və sosial yardımın təyin olunması və ya təyin olunmasından imtina edilməsi barədə müvafiq qərar çıxarılır.…"/>
          <p:cNvSpPr txBox="1">
            <a:spLocks noGrp="1"/>
          </p:cNvSpPr>
          <p:nvPr>
            <p:ph type="body" idx="1"/>
          </p:nvPr>
        </p:nvSpPr>
        <p:spPr>
          <a:xfrm>
            <a:off x="182169" y="2870594"/>
            <a:ext cx="23701422" cy="10592521"/>
          </a:xfrm>
          <a:prstGeom prst="rect">
            <a:avLst/>
          </a:prstGeom>
        </p:spPr>
        <p:txBody>
          <a:bodyPr/>
          <a:lstStyle/>
          <a:p>
            <a:pPr marL="571500" indent="-571500" algn="just" defTabSz="242315">
              <a:buFont typeface="Wingdings" panose="05000000000000000000" pitchFamily="2" charset="2"/>
              <a:buChar char="q"/>
              <a:defRPr sz="3700" b="0">
                <a:solidFill>
                  <a:srgbClr val="212529"/>
                </a:solidFill>
                <a:uFill>
                  <a:solidFill>
                    <a:srgbClr val="212529"/>
                  </a:solidFill>
                </a:uFill>
                <a:latin typeface="Times New Roman"/>
                <a:ea typeface="Times New Roman"/>
                <a:cs typeface="Times New Roman"/>
                <a:sym typeface="Times New Roman"/>
              </a:defRPr>
            </a:pPr>
            <a:r>
              <a:rPr dirty="0" err="1"/>
              <a:t>Sosial</a:t>
            </a:r>
            <a:r>
              <a:rPr dirty="0"/>
              <a:t> </a:t>
            </a:r>
            <a:r>
              <a:rPr dirty="0" err="1"/>
              <a:t>yardımın</a:t>
            </a:r>
            <a:r>
              <a:rPr dirty="0"/>
              <a:t> </a:t>
            </a:r>
            <a:r>
              <a:rPr dirty="0" err="1"/>
              <a:t>alınması</a:t>
            </a:r>
            <a:r>
              <a:rPr dirty="0"/>
              <a:t> </a:t>
            </a:r>
            <a:r>
              <a:rPr dirty="0" err="1"/>
              <a:t>üçün</a:t>
            </a:r>
            <a:r>
              <a:rPr dirty="0"/>
              <a:t> </a:t>
            </a:r>
            <a:r>
              <a:rPr dirty="0" err="1"/>
              <a:t>müraciətlər</a:t>
            </a:r>
            <a:r>
              <a:rPr dirty="0"/>
              <a:t> VEMTAS </a:t>
            </a:r>
            <a:r>
              <a:rPr dirty="0" err="1"/>
              <a:t>tərəfindən</a:t>
            </a:r>
            <a:r>
              <a:rPr dirty="0"/>
              <a:t> 15 (on </a:t>
            </a:r>
            <a:r>
              <a:rPr dirty="0" err="1"/>
              <a:t>beş</a:t>
            </a:r>
            <a:r>
              <a:rPr dirty="0"/>
              <a:t>) </a:t>
            </a:r>
            <a:r>
              <a:rPr dirty="0" err="1"/>
              <a:t>iş</a:t>
            </a:r>
            <a:r>
              <a:rPr dirty="0"/>
              <a:t> </a:t>
            </a:r>
            <a:r>
              <a:rPr dirty="0" err="1"/>
              <a:t>günü</a:t>
            </a:r>
            <a:r>
              <a:rPr dirty="0"/>
              <a:t> </a:t>
            </a:r>
            <a:r>
              <a:rPr dirty="0" err="1"/>
              <a:t>müddətində</a:t>
            </a:r>
            <a:r>
              <a:rPr dirty="0"/>
              <a:t> </a:t>
            </a:r>
            <a:r>
              <a:rPr dirty="0" err="1"/>
              <a:t>araşdırılır</a:t>
            </a:r>
            <a:r>
              <a:rPr dirty="0"/>
              <a:t> </a:t>
            </a:r>
            <a:r>
              <a:rPr dirty="0" err="1"/>
              <a:t>və</a:t>
            </a:r>
            <a:r>
              <a:rPr dirty="0"/>
              <a:t> </a:t>
            </a:r>
            <a:r>
              <a:rPr dirty="0" err="1"/>
              <a:t>sosial</a:t>
            </a:r>
            <a:r>
              <a:rPr dirty="0"/>
              <a:t> </a:t>
            </a:r>
            <a:r>
              <a:rPr dirty="0" err="1"/>
              <a:t>yardımın</a:t>
            </a:r>
            <a:r>
              <a:rPr dirty="0"/>
              <a:t> </a:t>
            </a:r>
            <a:r>
              <a:rPr dirty="0" err="1"/>
              <a:t>təyin</a:t>
            </a:r>
            <a:r>
              <a:rPr dirty="0"/>
              <a:t> </a:t>
            </a:r>
            <a:r>
              <a:rPr dirty="0" err="1"/>
              <a:t>olunması</a:t>
            </a:r>
            <a:r>
              <a:rPr dirty="0"/>
              <a:t> </a:t>
            </a:r>
            <a:r>
              <a:rPr dirty="0" err="1"/>
              <a:t>və</a:t>
            </a:r>
            <a:r>
              <a:rPr dirty="0"/>
              <a:t> </a:t>
            </a:r>
            <a:r>
              <a:rPr dirty="0" err="1"/>
              <a:t>ya</a:t>
            </a:r>
            <a:r>
              <a:rPr dirty="0"/>
              <a:t> </a:t>
            </a:r>
            <a:r>
              <a:rPr dirty="0" err="1"/>
              <a:t>təyin</a:t>
            </a:r>
            <a:r>
              <a:rPr dirty="0"/>
              <a:t> </a:t>
            </a:r>
            <a:r>
              <a:rPr dirty="0" err="1"/>
              <a:t>olunmasından</a:t>
            </a:r>
            <a:r>
              <a:rPr dirty="0"/>
              <a:t> </a:t>
            </a:r>
            <a:r>
              <a:rPr dirty="0" err="1"/>
              <a:t>imtina</a:t>
            </a:r>
            <a:r>
              <a:rPr dirty="0"/>
              <a:t> </a:t>
            </a:r>
            <a:r>
              <a:rPr dirty="0" err="1"/>
              <a:t>edilməsi</a:t>
            </a:r>
            <a:r>
              <a:rPr dirty="0"/>
              <a:t> </a:t>
            </a:r>
            <a:r>
              <a:rPr dirty="0" err="1"/>
              <a:t>barədə</a:t>
            </a:r>
            <a:r>
              <a:rPr dirty="0"/>
              <a:t> </a:t>
            </a:r>
            <a:r>
              <a:rPr dirty="0" err="1"/>
              <a:t>müvafiq</a:t>
            </a:r>
            <a:r>
              <a:rPr dirty="0"/>
              <a:t> </a:t>
            </a:r>
            <a:r>
              <a:rPr dirty="0" err="1"/>
              <a:t>qərar</a:t>
            </a:r>
            <a:r>
              <a:rPr dirty="0"/>
              <a:t> </a:t>
            </a:r>
            <a:r>
              <a:rPr dirty="0" err="1"/>
              <a:t>çıxarılır</a:t>
            </a:r>
            <a:r>
              <a:rPr dirty="0"/>
              <a:t>.</a:t>
            </a:r>
          </a:p>
          <a:p>
            <a:pPr marL="571500" indent="-571500" algn="just" defTabSz="242315">
              <a:buFont typeface="Wingdings" panose="05000000000000000000" pitchFamily="2" charset="2"/>
              <a:buChar char="q"/>
              <a:defRPr sz="3700" b="0">
                <a:solidFill>
                  <a:srgbClr val="212529"/>
                </a:solidFill>
                <a:uFill>
                  <a:solidFill>
                    <a:srgbClr val="212529"/>
                  </a:solidFill>
                </a:uFill>
                <a:latin typeface="Times New Roman"/>
                <a:ea typeface="Times New Roman"/>
                <a:cs typeface="Times New Roman"/>
                <a:sym typeface="Times New Roman"/>
              </a:defRPr>
            </a:pPr>
            <a:endParaRPr dirty="0"/>
          </a:p>
          <a:p>
            <a:pPr marL="571500" indent="-571500" algn="just" defTabSz="242315">
              <a:buFont typeface="Wingdings" panose="05000000000000000000" pitchFamily="2" charset="2"/>
              <a:buChar char="q"/>
              <a:defRPr sz="3700" b="0">
                <a:solidFill>
                  <a:srgbClr val="212529"/>
                </a:solidFill>
                <a:uFill>
                  <a:solidFill>
                    <a:srgbClr val="212529"/>
                  </a:solidFill>
                </a:uFill>
                <a:latin typeface="Times New Roman"/>
                <a:ea typeface="Times New Roman"/>
                <a:cs typeface="Times New Roman"/>
                <a:sym typeface="Times New Roman"/>
              </a:defRPr>
            </a:pPr>
            <a:r>
              <a:rPr dirty="0" err="1"/>
              <a:t>Müraciətin</a:t>
            </a:r>
            <a:r>
              <a:rPr dirty="0"/>
              <a:t> </a:t>
            </a:r>
            <a:r>
              <a:rPr dirty="0" err="1"/>
              <a:t>qəbul</a:t>
            </a:r>
            <a:r>
              <a:rPr dirty="0"/>
              <a:t> </a:t>
            </a:r>
            <a:r>
              <a:rPr dirty="0" err="1"/>
              <a:t>olunduğu</a:t>
            </a:r>
            <a:r>
              <a:rPr dirty="0"/>
              <a:t> </a:t>
            </a:r>
            <a:r>
              <a:rPr dirty="0" err="1"/>
              <a:t>gün</a:t>
            </a:r>
            <a:r>
              <a:rPr dirty="0"/>
              <a:t> VEMTAS </a:t>
            </a:r>
            <a:r>
              <a:rPr dirty="0" err="1"/>
              <a:t>tərəfindən</a:t>
            </a:r>
            <a:r>
              <a:rPr dirty="0"/>
              <a:t> </a:t>
            </a:r>
            <a:r>
              <a:rPr dirty="0" err="1"/>
              <a:t>seçilmiş</a:t>
            </a:r>
            <a:r>
              <a:rPr dirty="0"/>
              <a:t> </a:t>
            </a:r>
            <a:r>
              <a:rPr dirty="0" err="1"/>
              <a:t>Nazirliyin</a:t>
            </a:r>
            <a:r>
              <a:rPr dirty="0"/>
              <a:t> </a:t>
            </a:r>
            <a:r>
              <a:rPr dirty="0" err="1"/>
              <a:t>tabeliyində</a:t>
            </a:r>
            <a:r>
              <a:rPr dirty="0"/>
              <a:t> </a:t>
            </a:r>
            <a:r>
              <a:rPr dirty="0" err="1"/>
              <a:t>Dövlət</a:t>
            </a:r>
            <a:r>
              <a:rPr dirty="0"/>
              <a:t> </a:t>
            </a:r>
            <a:r>
              <a:rPr dirty="0" err="1"/>
              <a:t>Sosial</a:t>
            </a:r>
            <a:r>
              <a:rPr dirty="0"/>
              <a:t> </a:t>
            </a:r>
            <a:r>
              <a:rPr dirty="0" err="1"/>
              <a:t>Müdafiə</a:t>
            </a:r>
            <a:r>
              <a:rPr dirty="0"/>
              <a:t> </a:t>
            </a:r>
            <a:r>
              <a:rPr dirty="0" err="1"/>
              <a:t>Fondunun</a:t>
            </a:r>
            <a:r>
              <a:rPr dirty="0"/>
              <a:t> </a:t>
            </a:r>
            <a:r>
              <a:rPr dirty="0" err="1"/>
              <a:t>struktur</a:t>
            </a:r>
            <a:r>
              <a:rPr dirty="0"/>
              <a:t> </a:t>
            </a:r>
            <a:r>
              <a:rPr dirty="0" err="1"/>
              <a:t>bölmələrinin</a:t>
            </a:r>
            <a:r>
              <a:rPr dirty="0"/>
              <a:t> </a:t>
            </a:r>
            <a:r>
              <a:rPr dirty="0" err="1"/>
              <a:t>və</a:t>
            </a:r>
            <a:r>
              <a:rPr dirty="0"/>
              <a:t> </a:t>
            </a:r>
            <a:r>
              <a:rPr dirty="0" err="1"/>
              <a:t>ya</a:t>
            </a:r>
            <a:r>
              <a:rPr dirty="0"/>
              <a:t> “DOST” </a:t>
            </a:r>
            <a:r>
              <a:rPr dirty="0" err="1"/>
              <a:t>mərkəzlərinin</a:t>
            </a:r>
            <a:r>
              <a:rPr dirty="0"/>
              <a:t> </a:t>
            </a:r>
            <a:r>
              <a:rPr dirty="0" err="1"/>
              <a:t>ünvanlı</a:t>
            </a:r>
            <a:r>
              <a:rPr dirty="0"/>
              <a:t> </a:t>
            </a:r>
            <a:r>
              <a:rPr dirty="0" err="1"/>
              <a:t>sosial</a:t>
            </a:r>
            <a:r>
              <a:rPr dirty="0"/>
              <a:t> </a:t>
            </a:r>
            <a:r>
              <a:rPr dirty="0" err="1"/>
              <a:t>yardım</a:t>
            </a:r>
            <a:r>
              <a:rPr dirty="0"/>
              <a:t> </a:t>
            </a:r>
            <a:r>
              <a:rPr dirty="0" err="1"/>
              <a:t>üzrə</a:t>
            </a:r>
            <a:r>
              <a:rPr dirty="0"/>
              <a:t> </a:t>
            </a:r>
            <a:r>
              <a:rPr dirty="0" err="1"/>
              <a:t>işçisinə</a:t>
            </a:r>
            <a:r>
              <a:rPr dirty="0"/>
              <a:t> </a:t>
            </a:r>
            <a:r>
              <a:rPr dirty="0" err="1"/>
              <a:t>ailənin</a:t>
            </a:r>
            <a:r>
              <a:rPr dirty="0"/>
              <a:t> </a:t>
            </a:r>
            <a:r>
              <a:rPr dirty="0" err="1"/>
              <a:t>maddi-məişət</a:t>
            </a:r>
            <a:r>
              <a:rPr dirty="0"/>
              <a:t> </a:t>
            </a:r>
            <a:r>
              <a:rPr dirty="0" err="1"/>
              <a:t>şəraitinin</a:t>
            </a:r>
            <a:r>
              <a:rPr dirty="0"/>
              <a:t> </a:t>
            </a:r>
            <a:r>
              <a:rPr dirty="0" err="1"/>
              <a:t>müayinəsinin</a:t>
            </a:r>
            <a:r>
              <a:rPr dirty="0"/>
              <a:t> </a:t>
            </a:r>
            <a:r>
              <a:rPr dirty="0" err="1"/>
              <a:t>aparılması</a:t>
            </a:r>
            <a:r>
              <a:rPr dirty="0"/>
              <a:t> </a:t>
            </a:r>
            <a:r>
              <a:rPr dirty="0" err="1"/>
              <a:t>barədə</a:t>
            </a:r>
            <a:r>
              <a:rPr dirty="0"/>
              <a:t> </a:t>
            </a:r>
            <a:r>
              <a:rPr dirty="0" err="1"/>
              <a:t>tapşırıq</a:t>
            </a:r>
            <a:r>
              <a:rPr dirty="0"/>
              <a:t> </a:t>
            </a:r>
            <a:r>
              <a:rPr dirty="0" err="1"/>
              <a:t>göndərilir</a:t>
            </a:r>
            <a:r>
              <a:rPr dirty="0"/>
              <a:t>.</a:t>
            </a:r>
          </a:p>
          <a:p>
            <a:pPr marL="571500" indent="-571500" algn="just" defTabSz="242315">
              <a:buFont typeface="Wingdings" panose="05000000000000000000" pitchFamily="2" charset="2"/>
              <a:buChar char="q"/>
              <a:defRPr sz="3700" b="0">
                <a:solidFill>
                  <a:srgbClr val="212529"/>
                </a:solidFill>
                <a:uFill>
                  <a:solidFill>
                    <a:srgbClr val="212529"/>
                  </a:solidFill>
                </a:uFill>
                <a:latin typeface="Times New Roman"/>
                <a:ea typeface="Times New Roman"/>
                <a:cs typeface="Times New Roman"/>
                <a:sym typeface="Times New Roman"/>
              </a:defRPr>
            </a:pPr>
            <a:endParaRPr dirty="0"/>
          </a:p>
          <a:p>
            <a:pPr marL="571500" indent="-571500" algn="just" defTabSz="242315">
              <a:buFont typeface="Wingdings" panose="05000000000000000000" pitchFamily="2" charset="2"/>
              <a:buChar char="q"/>
              <a:defRPr sz="3700" b="0">
                <a:solidFill>
                  <a:srgbClr val="212529"/>
                </a:solidFill>
                <a:uFill>
                  <a:solidFill>
                    <a:srgbClr val="212529"/>
                  </a:solidFill>
                </a:uFill>
                <a:latin typeface="Times New Roman"/>
                <a:ea typeface="Times New Roman"/>
                <a:cs typeface="Times New Roman"/>
                <a:sym typeface="Times New Roman"/>
              </a:defRPr>
            </a:pPr>
            <a:endParaRPr dirty="0"/>
          </a:p>
          <a:p>
            <a:pPr marL="571500" indent="-571500" algn="just" defTabSz="242315">
              <a:buFont typeface="Wingdings" panose="05000000000000000000" pitchFamily="2" charset="2"/>
              <a:buChar char="q"/>
              <a:defRPr sz="3700" b="0">
                <a:solidFill>
                  <a:srgbClr val="212529"/>
                </a:solidFill>
                <a:uFill>
                  <a:solidFill>
                    <a:srgbClr val="212529"/>
                  </a:solidFill>
                </a:uFill>
                <a:latin typeface="Times New Roman"/>
                <a:ea typeface="Times New Roman"/>
                <a:cs typeface="Times New Roman"/>
                <a:sym typeface="Times New Roman"/>
              </a:defRPr>
            </a:pPr>
            <a:r>
              <a:rPr dirty="0"/>
              <a:t> </a:t>
            </a:r>
            <a:r>
              <a:rPr dirty="0" err="1"/>
              <a:t>Bölmənin</a:t>
            </a:r>
            <a:r>
              <a:rPr dirty="0"/>
              <a:t> </a:t>
            </a:r>
            <a:r>
              <a:rPr dirty="0" err="1"/>
              <a:t>və</a:t>
            </a:r>
            <a:r>
              <a:rPr dirty="0"/>
              <a:t> </a:t>
            </a:r>
            <a:r>
              <a:rPr dirty="0" err="1"/>
              <a:t>ya</a:t>
            </a:r>
            <a:r>
              <a:rPr dirty="0"/>
              <a:t> </a:t>
            </a:r>
            <a:r>
              <a:rPr dirty="0" err="1"/>
              <a:t>Mərkəzin</a:t>
            </a:r>
            <a:r>
              <a:rPr dirty="0"/>
              <a:t> </a:t>
            </a:r>
            <a:r>
              <a:rPr dirty="0" err="1"/>
              <a:t>sosial</a:t>
            </a:r>
            <a:r>
              <a:rPr dirty="0"/>
              <a:t> </a:t>
            </a:r>
            <a:r>
              <a:rPr dirty="0" err="1"/>
              <a:t>yardım</a:t>
            </a:r>
            <a:r>
              <a:rPr dirty="0"/>
              <a:t> </a:t>
            </a:r>
            <a:r>
              <a:rPr dirty="0" err="1"/>
              <a:t>üzrə</a:t>
            </a:r>
            <a:r>
              <a:rPr dirty="0"/>
              <a:t> </a:t>
            </a:r>
            <a:r>
              <a:rPr dirty="0" err="1"/>
              <a:t>işçisi</a:t>
            </a:r>
            <a:r>
              <a:rPr dirty="0"/>
              <a:t> “</a:t>
            </a:r>
            <a:r>
              <a:rPr dirty="0" err="1"/>
              <a:t>Ailənin</a:t>
            </a:r>
            <a:r>
              <a:rPr dirty="0"/>
              <a:t> </a:t>
            </a:r>
            <a:r>
              <a:rPr dirty="0" err="1"/>
              <a:t>maddi-məişət</a:t>
            </a:r>
            <a:r>
              <a:rPr dirty="0"/>
              <a:t> </a:t>
            </a:r>
            <a:r>
              <a:rPr dirty="0" err="1"/>
              <a:t>şəraitinin</a:t>
            </a:r>
            <a:r>
              <a:rPr dirty="0"/>
              <a:t> </a:t>
            </a:r>
            <a:r>
              <a:rPr dirty="0" err="1"/>
              <a:t>müayinəsi”ni</a:t>
            </a:r>
            <a:r>
              <a:rPr dirty="0"/>
              <a:t> </a:t>
            </a:r>
            <a:r>
              <a:rPr dirty="0" err="1"/>
              <a:t>müvafiq</a:t>
            </a:r>
            <a:r>
              <a:rPr dirty="0"/>
              <a:t> </a:t>
            </a:r>
            <a:r>
              <a:rPr dirty="0" err="1"/>
              <a:t>proqram</a:t>
            </a:r>
            <a:r>
              <a:rPr dirty="0"/>
              <a:t> </a:t>
            </a:r>
            <a:r>
              <a:rPr dirty="0" err="1"/>
              <a:t>təminatı</a:t>
            </a:r>
            <a:r>
              <a:rPr dirty="0"/>
              <a:t> </a:t>
            </a:r>
            <a:r>
              <a:rPr dirty="0" err="1"/>
              <a:t>ilə</a:t>
            </a:r>
            <a:r>
              <a:rPr dirty="0"/>
              <a:t> </a:t>
            </a:r>
            <a:r>
              <a:rPr dirty="0" err="1"/>
              <a:t>təchiz</a:t>
            </a:r>
            <a:r>
              <a:rPr dirty="0"/>
              <a:t> </a:t>
            </a:r>
            <a:r>
              <a:rPr dirty="0" err="1"/>
              <a:t>edilmiş</a:t>
            </a:r>
            <a:r>
              <a:rPr dirty="0"/>
              <a:t> </a:t>
            </a:r>
            <a:r>
              <a:rPr dirty="0" err="1"/>
              <a:t>xüsusi</a:t>
            </a:r>
            <a:r>
              <a:rPr dirty="0"/>
              <a:t> </a:t>
            </a:r>
            <a:r>
              <a:rPr dirty="0" err="1"/>
              <a:t>texniki</a:t>
            </a:r>
            <a:r>
              <a:rPr dirty="0"/>
              <a:t> </a:t>
            </a:r>
            <a:r>
              <a:rPr dirty="0" err="1"/>
              <a:t>avadanlıqlar</a:t>
            </a:r>
            <a:r>
              <a:rPr dirty="0"/>
              <a:t> </a:t>
            </a:r>
            <a:r>
              <a:rPr dirty="0" err="1"/>
              <a:t>vasitəsilə</a:t>
            </a:r>
            <a:r>
              <a:rPr dirty="0"/>
              <a:t> </a:t>
            </a:r>
            <a:r>
              <a:rPr dirty="0" err="1"/>
              <a:t>təmsilçinin</a:t>
            </a:r>
            <a:r>
              <a:rPr dirty="0"/>
              <a:t> </a:t>
            </a:r>
            <a:r>
              <a:rPr dirty="0" err="1"/>
              <a:t>iştirakı</a:t>
            </a:r>
            <a:r>
              <a:rPr dirty="0"/>
              <a:t> </a:t>
            </a:r>
            <a:r>
              <a:rPr dirty="0" err="1"/>
              <a:t>olmaqla</a:t>
            </a:r>
            <a:r>
              <a:rPr dirty="0"/>
              <a:t> video, </a:t>
            </a:r>
            <a:r>
              <a:rPr dirty="0" err="1"/>
              <a:t>foto</a:t>
            </a:r>
            <a:r>
              <a:rPr dirty="0"/>
              <a:t> </a:t>
            </a:r>
            <a:r>
              <a:rPr dirty="0" err="1"/>
              <a:t>çəkilişi</a:t>
            </a:r>
            <a:r>
              <a:rPr dirty="0"/>
              <a:t> </a:t>
            </a:r>
            <a:r>
              <a:rPr dirty="0" err="1"/>
              <a:t>və</a:t>
            </a:r>
            <a:r>
              <a:rPr dirty="0"/>
              <a:t> </a:t>
            </a:r>
            <a:r>
              <a:rPr dirty="0" err="1"/>
              <a:t>səs</a:t>
            </a:r>
            <a:r>
              <a:rPr dirty="0"/>
              <a:t> </a:t>
            </a:r>
            <a:r>
              <a:rPr dirty="0" err="1"/>
              <a:t>yazısı</a:t>
            </a:r>
            <a:r>
              <a:rPr dirty="0"/>
              <a:t> </a:t>
            </a:r>
            <a:r>
              <a:rPr dirty="0" err="1"/>
              <a:t>əsasında</a:t>
            </a:r>
            <a:r>
              <a:rPr dirty="0"/>
              <a:t> </a:t>
            </a:r>
            <a:r>
              <a:rPr dirty="0" err="1"/>
              <a:t>həyata</a:t>
            </a:r>
            <a:r>
              <a:rPr dirty="0"/>
              <a:t> </a:t>
            </a:r>
            <a:r>
              <a:rPr dirty="0" err="1"/>
              <a:t>keçirir</a:t>
            </a:r>
            <a:r>
              <a:rPr dirty="0"/>
              <a:t> </a:t>
            </a:r>
            <a:r>
              <a:rPr dirty="0" err="1"/>
              <a:t>və</a:t>
            </a:r>
            <a:r>
              <a:rPr dirty="0"/>
              <a:t> </a:t>
            </a:r>
            <a:r>
              <a:rPr dirty="0" err="1"/>
              <a:t>nəticələrini</a:t>
            </a:r>
            <a:r>
              <a:rPr dirty="0"/>
              <a:t> </a:t>
            </a:r>
            <a:r>
              <a:rPr dirty="0" err="1"/>
              <a:t>gücləndirilmiş</a:t>
            </a:r>
            <a:r>
              <a:rPr dirty="0"/>
              <a:t> </a:t>
            </a:r>
            <a:r>
              <a:rPr dirty="0" err="1"/>
              <a:t>elektron</a:t>
            </a:r>
            <a:r>
              <a:rPr dirty="0"/>
              <a:t> </a:t>
            </a:r>
            <a:r>
              <a:rPr dirty="0" err="1"/>
              <a:t>imza</a:t>
            </a:r>
            <a:r>
              <a:rPr dirty="0"/>
              <a:t> </a:t>
            </a:r>
            <a:r>
              <a:rPr dirty="0" err="1"/>
              <a:t>ilə</a:t>
            </a:r>
            <a:r>
              <a:rPr dirty="0"/>
              <a:t> </a:t>
            </a:r>
            <a:r>
              <a:rPr dirty="0" err="1"/>
              <a:t>təsdiqləyərək</a:t>
            </a:r>
            <a:r>
              <a:rPr dirty="0"/>
              <a:t> real </a:t>
            </a:r>
            <a:r>
              <a:rPr dirty="0" err="1"/>
              <a:t>vaxt</a:t>
            </a:r>
            <a:r>
              <a:rPr dirty="0"/>
              <a:t> </a:t>
            </a:r>
            <a:r>
              <a:rPr dirty="0" err="1"/>
              <a:t>rejimində</a:t>
            </a:r>
            <a:r>
              <a:rPr dirty="0"/>
              <a:t> VEMTAS-a </a:t>
            </a:r>
            <a:r>
              <a:rPr dirty="0" err="1"/>
              <a:t>ötürür</a:t>
            </a:r>
            <a:r>
              <a:rPr dirty="0"/>
              <a:t>. </a:t>
            </a:r>
          </a:p>
          <a:p>
            <a:pPr marL="571500" indent="-571500" algn="just" defTabSz="242315">
              <a:buFont typeface="Wingdings" panose="05000000000000000000" pitchFamily="2" charset="2"/>
              <a:buChar char="q"/>
              <a:defRPr sz="3700" b="0">
                <a:solidFill>
                  <a:srgbClr val="212529"/>
                </a:solidFill>
                <a:uFill>
                  <a:solidFill>
                    <a:srgbClr val="212529"/>
                  </a:solidFill>
                </a:uFill>
                <a:latin typeface="Times New Roman"/>
                <a:ea typeface="Times New Roman"/>
                <a:cs typeface="Times New Roman"/>
                <a:sym typeface="Times New Roman"/>
              </a:defRPr>
            </a:pPr>
            <a:endParaRPr dirty="0"/>
          </a:p>
          <a:p>
            <a:pPr marL="571500" indent="-571500" algn="just" defTabSz="242315">
              <a:buFont typeface="Wingdings" panose="05000000000000000000" pitchFamily="2" charset="2"/>
              <a:buChar char="q"/>
              <a:defRPr sz="3700" b="0">
                <a:solidFill>
                  <a:srgbClr val="212529"/>
                </a:solidFill>
                <a:uFill>
                  <a:solidFill>
                    <a:srgbClr val="212529"/>
                  </a:solidFill>
                </a:uFill>
                <a:latin typeface="Times New Roman"/>
                <a:ea typeface="Times New Roman"/>
                <a:cs typeface="Times New Roman"/>
                <a:sym typeface="Times New Roman"/>
              </a:defRPr>
            </a:pPr>
            <a:r>
              <a:rPr dirty="0" err="1"/>
              <a:t>Məlumatlarda</a:t>
            </a:r>
            <a:r>
              <a:rPr dirty="0"/>
              <a:t> </a:t>
            </a:r>
            <a:r>
              <a:rPr dirty="0" err="1"/>
              <a:t>uyğunsuzluq</a:t>
            </a:r>
            <a:r>
              <a:rPr dirty="0"/>
              <a:t> </a:t>
            </a:r>
            <a:r>
              <a:rPr dirty="0" err="1"/>
              <a:t>aşkar</a:t>
            </a:r>
            <a:r>
              <a:rPr dirty="0"/>
              <a:t> </a:t>
            </a:r>
            <a:r>
              <a:rPr dirty="0" err="1"/>
              <a:t>olunmadığı</a:t>
            </a:r>
            <a:r>
              <a:rPr dirty="0"/>
              <a:t> </a:t>
            </a:r>
            <a:r>
              <a:rPr dirty="0" err="1"/>
              <a:t>hallarda</a:t>
            </a:r>
            <a:r>
              <a:rPr dirty="0"/>
              <a:t>, VEMTAS </a:t>
            </a:r>
            <a:r>
              <a:rPr dirty="0" err="1"/>
              <a:t>tərəfindən</a:t>
            </a:r>
            <a:r>
              <a:rPr dirty="0"/>
              <a:t> </a:t>
            </a:r>
            <a:r>
              <a:rPr dirty="0" err="1"/>
              <a:t>ailəyə</a:t>
            </a:r>
            <a:r>
              <a:rPr dirty="0"/>
              <a:t> </a:t>
            </a:r>
            <a:r>
              <a:rPr dirty="0" err="1"/>
              <a:t>sosial</a:t>
            </a:r>
            <a:r>
              <a:rPr dirty="0"/>
              <a:t> </a:t>
            </a:r>
            <a:r>
              <a:rPr dirty="0" err="1"/>
              <a:t>yardımın</a:t>
            </a:r>
            <a:r>
              <a:rPr dirty="0"/>
              <a:t> </a:t>
            </a:r>
            <a:r>
              <a:rPr dirty="0" err="1"/>
              <a:t>təyin</a:t>
            </a:r>
            <a:r>
              <a:rPr dirty="0"/>
              <a:t> </a:t>
            </a:r>
            <a:r>
              <a:rPr dirty="0" err="1"/>
              <a:t>olunması</a:t>
            </a:r>
            <a:r>
              <a:rPr dirty="0"/>
              <a:t> </a:t>
            </a:r>
            <a:r>
              <a:rPr dirty="0" err="1"/>
              <a:t>barədə</a:t>
            </a:r>
            <a:r>
              <a:rPr dirty="0"/>
              <a:t>, </a:t>
            </a:r>
            <a:r>
              <a:rPr dirty="0" err="1"/>
              <a:t>uyğunsuzluq</a:t>
            </a:r>
            <a:r>
              <a:rPr dirty="0"/>
              <a:t> </a:t>
            </a:r>
            <a:r>
              <a:rPr dirty="0" err="1"/>
              <a:t>aşkar</a:t>
            </a:r>
            <a:r>
              <a:rPr dirty="0"/>
              <a:t> </a:t>
            </a:r>
            <a:r>
              <a:rPr dirty="0" err="1"/>
              <a:t>olunduğu</a:t>
            </a:r>
            <a:r>
              <a:rPr dirty="0"/>
              <a:t> </a:t>
            </a:r>
            <a:r>
              <a:rPr dirty="0" err="1"/>
              <a:t>hallarda</a:t>
            </a:r>
            <a:r>
              <a:rPr dirty="0"/>
              <a:t> </a:t>
            </a:r>
            <a:r>
              <a:rPr dirty="0" err="1"/>
              <a:t>isə</a:t>
            </a:r>
            <a:r>
              <a:rPr dirty="0"/>
              <a:t> </a:t>
            </a:r>
            <a:r>
              <a:rPr dirty="0" err="1"/>
              <a:t>sosial</a:t>
            </a:r>
            <a:r>
              <a:rPr dirty="0"/>
              <a:t> </a:t>
            </a:r>
            <a:r>
              <a:rPr dirty="0" err="1"/>
              <a:t>yardımın</a:t>
            </a:r>
            <a:r>
              <a:rPr dirty="0"/>
              <a:t> </a:t>
            </a:r>
            <a:r>
              <a:rPr dirty="0" err="1"/>
              <a:t>təyin</a:t>
            </a:r>
            <a:r>
              <a:rPr dirty="0"/>
              <a:t> </a:t>
            </a:r>
            <a:r>
              <a:rPr dirty="0" err="1"/>
              <a:t>olunmasından</a:t>
            </a:r>
            <a:r>
              <a:rPr dirty="0"/>
              <a:t> </a:t>
            </a:r>
            <a:r>
              <a:rPr dirty="0" err="1"/>
              <a:t>imtina</a:t>
            </a:r>
            <a:r>
              <a:rPr dirty="0"/>
              <a:t> </a:t>
            </a:r>
            <a:r>
              <a:rPr dirty="0" err="1"/>
              <a:t>edilməsi</a:t>
            </a:r>
            <a:r>
              <a:rPr dirty="0"/>
              <a:t> </a:t>
            </a:r>
            <a:r>
              <a:rPr dirty="0" err="1"/>
              <a:t>barədə</a:t>
            </a:r>
            <a:r>
              <a:rPr dirty="0"/>
              <a:t> </a:t>
            </a:r>
            <a:r>
              <a:rPr dirty="0" err="1"/>
              <a:t>qərar</a:t>
            </a:r>
            <a:r>
              <a:rPr dirty="0"/>
              <a:t> </a:t>
            </a:r>
            <a:r>
              <a:rPr dirty="0" err="1"/>
              <a:t>çıxarılır</a:t>
            </a:r>
            <a:r>
              <a:rPr dirty="0"/>
              <a:t>.</a:t>
            </a:r>
          </a:p>
          <a:p>
            <a:pPr marL="571500" indent="-571500" algn="just" defTabSz="242315">
              <a:buFont typeface="Wingdings" panose="05000000000000000000" pitchFamily="2" charset="2"/>
              <a:buChar char="q"/>
              <a:defRPr sz="3700" b="0">
                <a:solidFill>
                  <a:srgbClr val="212529"/>
                </a:solidFill>
                <a:uFill>
                  <a:solidFill>
                    <a:srgbClr val="212529"/>
                  </a:solidFill>
                </a:uFill>
                <a:latin typeface="Times New Roman"/>
                <a:ea typeface="Times New Roman"/>
                <a:cs typeface="Times New Roman"/>
                <a:sym typeface="Times New Roman"/>
              </a:defRPr>
            </a:pPr>
            <a:endParaRPr dirty="0"/>
          </a:p>
          <a:p>
            <a:pPr marL="571500" indent="-571500" algn="just" defTabSz="242315">
              <a:buFont typeface="Wingdings" panose="05000000000000000000" pitchFamily="2" charset="2"/>
              <a:buChar char="q"/>
              <a:defRPr sz="3700" b="0">
                <a:solidFill>
                  <a:srgbClr val="212529"/>
                </a:solidFill>
                <a:uFill>
                  <a:solidFill>
                    <a:srgbClr val="212529"/>
                  </a:solidFill>
                </a:uFill>
                <a:latin typeface="Times New Roman"/>
                <a:ea typeface="Times New Roman"/>
                <a:cs typeface="Times New Roman"/>
                <a:sym typeface="Times New Roman"/>
              </a:defRPr>
            </a:pPr>
            <a:r>
              <a:rPr dirty="0" err="1"/>
              <a:t>Qeyd</a:t>
            </a:r>
            <a:r>
              <a:rPr dirty="0"/>
              <a:t>: </a:t>
            </a:r>
            <a:r>
              <a:rPr dirty="0" err="1"/>
              <a:t>Sosial</a:t>
            </a:r>
            <a:r>
              <a:rPr dirty="0"/>
              <a:t> </a:t>
            </a:r>
            <a:r>
              <a:rPr dirty="0" err="1"/>
              <a:t>yardım</a:t>
            </a:r>
            <a:r>
              <a:rPr dirty="0"/>
              <a:t> </a:t>
            </a:r>
            <a:r>
              <a:rPr dirty="0" err="1"/>
              <a:t>onu</a:t>
            </a:r>
            <a:r>
              <a:rPr dirty="0"/>
              <a:t> </a:t>
            </a:r>
            <a:r>
              <a:rPr dirty="0" err="1"/>
              <a:t>almaq</a:t>
            </a:r>
            <a:r>
              <a:rPr dirty="0"/>
              <a:t> </a:t>
            </a:r>
            <a:r>
              <a:rPr dirty="0" err="1"/>
              <a:t>üçün</a:t>
            </a:r>
            <a:r>
              <a:rPr dirty="0"/>
              <a:t> </a:t>
            </a:r>
            <a:r>
              <a:rPr dirty="0" err="1"/>
              <a:t>müraciət</a:t>
            </a:r>
            <a:r>
              <a:rPr dirty="0"/>
              <a:t> </a:t>
            </a:r>
            <a:r>
              <a:rPr dirty="0" err="1"/>
              <a:t>edilən</a:t>
            </a:r>
            <a:r>
              <a:rPr dirty="0"/>
              <a:t> </a:t>
            </a:r>
            <a:r>
              <a:rPr dirty="0" err="1"/>
              <a:t>ayın</a:t>
            </a:r>
            <a:r>
              <a:rPr dirty="0"/>
              <a:t> 1-dən </a:t>
            </a:r>
            <a:r>
              <a:rPr dirty="0" err="1"/>
              <a:t>etibarən</a:t>
            </a:r>
            <a:r>
              <a:rPr dirty="0"/>
              <a:t> 1 il </a:t>
            </a:r>
            <a:r>
              <a:rPr dirty="0" err="1"/>
              <a:t>müddətinə</a:t>
            </a:r>
            <a:r>
              <a:rPr dirty="0"/>
              <a:t> </a:t>
            </a:r>
            <a:r>
              <a:rPr dirty="0" err="1"/>
              <a:t>təyin</a:t>
            </a:r>
            <a:r>
              <a:rPr dirty="0"/>
              <a:t> </a:t>
            </a:r>
            <a:r>
              <a:rPr dirty="0" err="1"/>
              <a:t>olunur</a:t>
            </a:r>
            <a:r>
              <a:rPr dirty="0"/>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osial yardımın təyin olunması zamanı ailə tərkibində nəzərə alınmayan şəxslər:"/>
          <p:cNvSpPr txBox="1">
            <a:spLocks noGrp="1"/>
          </p:cNvSpPr>
          <p:nvPr>
            <p:ph type="title"/>
          </p:nvPr>
        </p:nvSpPr>
        <p:spPr>
          <a:xfrm>
            <a:off x="69979" y="510775"/>
            <a:ext cx="24244042" cy="1816137"/>
          </a:xfrm>
          <a:prstGeom prst="rect">
            <a:avLst/>
          </a:prstGeom>
        </p:spPr>
        <p:txBody>
          <a:bodyPr/>
          <a:lstStyle/>
          <a:p>
            <a:pPr indent="226312" algn="just" defTabSz="301752">
              <a:lnSpc>
                <a:spcPct val="100000"/>
              </a:lnSpc>
              <a:defRPr sz="5200" spc="100">
                <a:uFill>
                  <a:solidFill>
                    <a:srgbClr val="000000"/>
                  </a:solidFill>
                </a:uFill>
                <a:latin typeface="Times New Roman"/>
                <a:ea typeface="Times New Roman"/>
                <a:cs typeface="Times New Roman"/>
                <a:sym typeface="Times New Roman"/>
              </a:defRPr>
            </a:pPr>
            <a:r>
              <a:rPr dirty="0" err="1"/>
              <a:t>Sosial</a:t>
            </a:r>
            <a:r>
              <a:rPr dirty="0"/>
              <a:t> </a:t>
            </a:r>
            <a:r>
              <a:rPr dirty="0" err="1"/>
              <a:t>yardımın</a:t>
            </a:r>
            <a:r>
              <a:rPr dirty="0"/>
              <a:t> </a:t>
            </a:r>
            <a:r>
              <a:rPr dirty="0" err="1"/>
              <a:t>təyin</a:t>
            </a:r>
            <a:r>
              <a:rPr dirty="0"/>
              <a:t> </a:t>
            </a:r>
            <a:r>
              <a:rPr dirty="0" err="1"/>
              <a:t>olunması</a:t>
            </a:r>
            <a:r>
              <a:rPr dirty="0"/>
              <a:t> </a:t>
            </a:r>
            <a:r>
              <a:rPr dirty="0" err="1"/>
              <a:t>zamanı</a:t>
            </a:r>
            <a:r>
              <a:rPr dirty="0"/>
              <a:t> </a:t>
            </a:r>
            <a:r>
              <a:rPr dirty="0" err="1"/>
              <a:t>ailə</a:t>
            </a:r>
            <a:r>
              <a:rPr dirty="0"/>
              <a:t> </a:t>
            </a:r>
            <a:r>
              <a:rPr dirty="0" err="1"/>
              <a:t>tərkibində</a:t>
            </a:r>
            <a:r>
              <a:rPr dirty="0"/>
              <a:t> </a:t>
            </a:r>
            <a:r>
              <a:rPr spc="0" dirty="0" err="1"/>
              <a:t>nəzərə</a:t>
            </a:r>
            <a:r>
              <a:rPr spc="0" dirty="0"/>
              <a:t> </a:t>
            </a:r>
            <a:r>
              <a:rPr spc="0" dirty="0" err="1"/>
              <a:t>alınmayan</a:t>
            </a:r>
            <a:r>
              <a:rPr spc="0" dirty="0"/>
              <a:t> </a:t>
            </a:r>
            <a:r>
              <a:rPr spc="0" dirty="0" err="1"/>
              <a:t>şəxslər</a:t>
            </a:r>
            <a:r>
              <a:rPr spc="0" dirty="0"/>
              <a:t>:</a:t>
            </a:r>
          </a:p>
        </p:txBody>
      </p:sp>
      <p:sp>
        <p:nvSpPr>
          <p:cNvPr id="182" name="tam dövlət təminatında olan şəxslər (uşaq evi və internatlarda, ahıllar və əlilliyi olan şəxslər, sosial xidmət müəssisələrində, xüsusi təhsil müəssisələrində yaşayan şəxslər);…"/>
          <p:cNvSpPr txBox="1">
            <a:spLocks noGrp="1"/>
          </p:cNvSpPr>
          <p:nvPr>
            <p:ph type="body" idx="1"/>
          </p:nvPr>
        </p:nvSpPr>
        <p:spPr>
          <a:xfrm>
            <a:off x="69979" y="2372961"/>
            <a:ext cx="12906516" cy="11106630"/>
          </a:xfrm>
          <a:prstGeom prst="rect">
            <a:avLst/>
          </a:prstGeom>
        </p:spPr>
        <p:txBody>
          <a:bodyPr>
            <a:normAutofit lnSpcReduction="10000"/>
          </a:bodyPr>
          <a:lstStyle/>
          <a:p>
            <a:pPr marL="301752" marR="5029" indent="-137160" algn="just" defTabSz="329184">
              <a:buSzPct val="83333"/>
              <a:buFont typeface="Symbol"/>
              <a:buChar char="·"/>
              <a:defRPr sz="5000" b="0">
                <a:uFill>
                  <a:solidFill>
                    <a:srgbClr val="000000"/>
                  </a:solidFill>
                </a:uFill>
                <a:latin typeface="Times New Roman"/>
                <a:ea typeface="Times New Roman"/>
                <a:cs typeface="Times New Roman"/>
                <a:sym typeface="Times New Roman"/>
              </a:defRPr>
            </a:pPr>
            <a:r>
              <a:rPr dirty="0"/>
              <a:t>tam </a:t>
            </a:r>
            <a:r>
              <a:rPr dirty="0" err="1"/>
              <a:t>dövlət</a:t>
            </a:r>
            <a:r>
              <a:rPr dirty="0"/>
              <a:t> </a:t>
            </a:r>
            <a:r>
              <a:rPr dirty="0" err="1"/>
              <a:t>təminatında</a:t>
            </a:r>
            <a:r>
              <a:rPr dirty="0"/>
              <a:t> </a:t>
            </a:r>
            <a:r>
              <a:rPr dirty="0" err="1"/>
              <a:t>olan</a:t>
            </a:r>
            <a:r>
              <a:rPr dirty="0"/>
              <a:t> </a:t>
            </a:r>
            <a:r>
              <a:rPr dirty="0" err="1"/>
              <a:t>şəxslər</a:t>
            </a:r>
            <a:r>
              <a:rPr dirty="0"/>
              <a:t> (</a:t>
            </a:r>
            <a:r>
              <a:rPr dirty="0" err="1"/>
              <a:t>uşaq</a:t>
            </a:r>
            <a:r>
              <a:rPr dirty="0"/>
              <a:t> </a:t>
            </a:r>
            <a:r>
              <a:rPr dirty="0" err="1"/>
              <a:t>evi</a:t>
            </a:r>
            <a:r>
              <a:rPr dirty="0"/>
              <a:t> </a:t>
            </a:r>
            <a:r>
              <a:rPr dirty="0" err="1"/>
              <a:t>və</a:t>
            </a:r>
            <a:r>
              <a:rPr dirty="0"/>
              <a:t> </a:t>
            </a:r>
            <a:r>
              <a:rPr dirty="0" err="1"/>
              <a:t>internatlarda</a:t>
            </a:r>
            <a:r>
              <a:rPr dirty="0"/>
              <a:t>, </a:t>
            </a:r>
            <a:r>
              <a:rPr dirty="0" err="1">
                <a:solidFill>
                  <a:srgbClr val="212529"/>
                </a:solidFill>
                <a:uFill>
                  <a:solidFill>
                    <a:srgbClr val="212529"/>
                  </a:solidFill>
                </a:uFill>
              </a:rPr>
              <a:t>ahıllar</a:t>
            </a:r>
            <a:r>
              <a:rPr dirty="0">
                <a:solidFill>
                  <a:srgbClr val="212529"/>
                </a:solidFill>
                <a:uFill>
                  <a:solidFill>
                    <a:srgbClr val="212529"/>
                  </a:solidFill>
                </a:uFill>
              </a:rPr>
              <a:t> </a:t>
            </a:r>
            <a:r>
              <a:rPr dirty="0" err="1">
                <a:solidFill>
                  <a:srgbClr val="212529"/>
                </a:solidFill>
                <a:uFill>
                  <a:solidFill>
                    <a:srgbClr val="212529"/>
                  </a:solidFill>
                </a:uFill>
              </a:rPr>
              <a:t>və</a:t>
            </a:r>
            <a:r>
              <a:rPr dirty="0">
                <a:solidFill>
                  <a:srgbClr val="212529"/>
                </a:solidFill>
                <a:uFill>
                  <a:solidFill>
                    <a:srgbClr val="212529"/>
                  </a:solidFill>
                </a:uFill>
              </a:rPr>
              <a:t> </a:t>
            </a:r>
            <a:r>
              <a:rPr dirty="0" err="1">
                <a:solidFill>
                  <a:srgbClr val="212529"/>
                </a:solidFill>
                <a:uFill>
                  <a:solidFill>
                    <a:srgbClr val="212529"/>
                  </a:solidFill>
                </a:uFill>
              </a:rPr>
              <a:t>əlilliyi</a:t>
            </a:r>
            <a:r>
              <a:rPr dirty="0">
                <a:solidFill>
                  <a:srgbClr val="212529"/>
                </a:solidFill>
                <a:uFill>
                  <a:solidFill>
                    <a:srgbClr val="212529"/>
                  </a:solidFill>
                </a:uFill>
              </a:rPr>
              <a:t> </a:t>
            </a:r>
            <a:r>
              <a:rPr dirty="0" err="1">
                <a:solidFill>
                  <a:srgbClr val="212529"/>
                </a:solidFill>
                <a:uFill>
                  <a:solidFill>
                    <a:srgbClr val="212529"/>
                  </a:solidFill>
                </a:uFill>
              </a:rPr>
              <a:t>olan</a:t>
            </a:r>
            <a:r>
              <a:rPr dirty="0">
                <a:solidFill>
                  <a:srgbClr val="212529"/>
                </a:solidFill>
                <a:uFill>
                  <a:solidFill>
                    <a:srgbClr val="212529"/>
                  </a:solidFill>
                </a:uFill>
              </a:rPr>
              <a:t> </a:t>
            </a:r>
            <a:r>
              <a:rPr dirty="0" err="1">
                <a:solidFill>
                  <a:srgbClr val="212529"/>
                </a:solidFill>
                <a:uFill>
                  <a:solidFill>
                    <a:srgbClr val="212529"/>
                  </a:solidFill>
                </a:uFill>
              </a:rPr>
              <a:t>şəxslər</a:t>
            </a:r>
            <a:r>
              <a:rPr dirty="0">
                <a:solidFill>
                  <a:srgbClr val="212529"/>
                </a:solidFill>
                <a:uFill>
                  <a:solidFill>
                    <a:srgbClr val="212529"/>
                  </a:solidFill>
                </a:uFill>
              </a:rPr>
              <a:t>, </a:t>
            </a:r>
            <a:r>
              <a:rPr dirty="0" err="1">
                <a:solidFill>
                  <a:srgbClr val="212529"/>
                </a:solidFill>
                <a:uFill>
                  <a:solidFill>
                    <a:srgbClr val="212529"/>
                  </a:solidFill>
                </a:uFill>
              </a:rPr>
              <a:t>sosial</a:t>
            </a:r>
            <a:r>
              <a:rPr dirty="0">
                <a:solidFill>
                  <a:srgbClr val="212529"/>
                </a:solidFill>
                <a:uFill>
                  <a:solidFill>
                    <a:srgbClr val="212529"/>
                  </a:solidFill>
                </a:uFill>
              </a:rPr>
              <a:t> </a:t>
            </a:r>
            <a:r>
              <a:rPr dirty="0" err="1">
                <a:solidFill>
                  <a:srgbClr val="212529"/>
                </a:solidFill>
                <a:uFill>
                  <a:solidFill>
                    <a:srgbClr val="212529"/>
                  </a:solidFill>
                </a:uFill>
              </a:rPr>
              <a:t>xidmət</a:t>
            </a:r>
            <a:r>
              <a:rPr dirty="0">
                <a:solidFill>
                  <a:srgbClr val="212529"/>
                </a:solidFill>
                <a:uFill>
                  <a:solidFill>
                    <a:srgbClr val="212529"/>
                  </a:solidFill>
                </a:uFill>
              </a:rPr>
              <a:t> </a:t>
            </a:r>
            <a:r>
              <a:rPr dirty="0" err="1">
                <a:solidFill>
                  <a:srgbClr val="212529"/>
                </a:solidFill>
                <a:uFill>
                  <a:solidFill>
                    <a:srgbClr val="212529"/>
                  </a:solidFill>
                </a:uFill>
              </a:rPr>
              <a:t>müəssisələrində</a:t>
            </a:r>
            <a:r>
              <a:rPr dirty="0">
                <a:solidFill>
                  <a:srgbClr val="212529"/>
                </a:solidFill>
                <a:uFill>
                  <a:solidFill>
                    <a:srgbClr val="212529"/>
                  </a:solidFill>
                </a:uFill>
              </a:rPr>
              <a:t>, </a:t>
            </a:r>
            <a:r>
              <a:rPr dirty="0" err="1">
                <a:solidFill>
                  <a:srgbClr val="212529"/>
                </a:solidFill>
                <a:uFill>
                  <a:solidFill>
                    <a:srgbClr val="212529"/>
                  </a:solidFill>
                </a:uFill>
              </a:rPr>
              <a:t>xüsusi</a:t>
            </a:r>
            <a:r>
              <a:rPr dirty="0">
                <a:solidFill>
                  <a:srgbClr val="212529"/>
                </a:solidFill>
                <a:uFill>
                  <a:solidFill>
                    <a:srgbClr val="212529"/>
                  </a:solidFill>
                </a:uFill>
              </a:rPr>
              <a:t> </a:t>
            </a:r>
            <a:r>
              <a:rPr dirty="0" err="1">
                <a:solidFill>
                  <a:srgbClr val="212529"/>
                </a:solidFill>
                <a:uFill>
                  <a:solidFill>
                    <a:srgbClr val="212529"/>
                  </a:solidFill>
                </a:uFill>
              </a:rPr>
              <a:t>təhsil</a:t>
            </a:r>
            <a:r>
              <a:rPr dirty="0">
                <a:solidFill>
                  <a:srgbClr val="212529"/>
                </a:solidFill>
                <a:uFill>
                  <a:solidFill>
                    <a:srgbClr val="212529"/>
                  </a:solidFill>
                </a:uFill>
              </a:rPr>
              <a:t> </a:t>
            </a:r>
            <a:r>
              <a:rPr dirty="0" err="1">
                <a:solidFill>
                  <a:srgbClr val="212529"/>
                </a:solidFill>
                <a:uFill>
                  <a:solidFill>
                    <a:srgbClr val="212529"/>
                  </a:solidFill>
                </a:uFill>
              </a:rPr>
              <a:t>müəssisələrində</a:t>
            </a:r>
            <a:r>
              <a:rPr dirty="0"/>
              <a:t> </a:t>
            </a:r>
            <a:r>
              <a:rPr dirty="0" err="1"/>
              <a:t>yaşayan</a:t>
            </a:r>
            <a:r>
              <a:rPr dirty="0"/>
              <a:t> </a:t>
            </a:r>
            <a:r>
              <a:rPr dirty="0" err="1"/>
              <a:t>şəxslər</a:t>
            </a:r>
            <a:r>
              <a:rPr dirty="0"/>
              <a:t>);</a:t>
            </a:r>
            <a:r>
              <a:rPr dirty="0">
                <a:solidFill>
                  <a:srgbClr val="212529"/>
                </a:solidFill>
                <a:uFill>
                  <a:solidFill>
                    <a:srgbClr val="212529"/>
                  </a:solidFill>
                </a:uFill>
              </a:rPr>
              <a:t> </a:t>
            </a:r>
            <a:endParaRPr lang="az-Latn-AZ" dirty="0">
              <a:solidFill>
                <a:srgbClr val="212529"/>
              </a:solidFill>
              <a:uFill>
                <a:solidFill>
                  <a:srgbClr val="212529"/>
                </a:solidFill>
              </a:uFill>
            </a:endParaRPr>
          </a:p>
          <a:p>
            <a:pPr marL="164592" marR="5029" algn="just" defTabSz="329184">
              <a:buSzPct val="83333"/>
              <a:defRPr sz="5000" b="0">
                <a:uFill>
                  <a:solidFill>
                    <a:srgbClr val="000000"/>
                  </a:solidFill>
                </a:uFill>
                <a:latin typeface="Times New Roman"/>
                <a:ea typeface="Times New Roman"/>
                <a:cs typeface="Times New Roman"/>
                <a:sym typeface="Times New Roman"/>
              </a:defRPr>
            </a:pPr>
            <a:endParaRPr dirty="0">
              <a:solidFill>
                <a:srgbClr val="212529"/>
              </a:solidFill>
              <a:uFill>
                <a:solidFill>
                  <a:srgbClr val="212529"/>
                </a:solidFill>
              </a:uFill>
            </a:endParaRPr>
          </a:p>
          <a:p>
            <a:pPr marL="301752" indent="-137160" algn="just" defTabSz="329184">
              <a:buSzPct val="83333"/>
              <a:buFont typeface="Symbol"/>
              <a:buChar char="·"/>
              <a:defRPr sz="5000" b="0">
                <a:uFill>
                  <a:solidFill>
                    <a:srgbClr val="000000"/>
                  </a:solidFill>
                </a:uFill>
                <a:latin typeface="Times New Roman"/>
                <a:ea typeface="Times New Roman"/>
                <a:cs typeface="Times New Roman"/>
                <a:sym typeface="Times New Roman"/>
              </a:defRPr>
            </a:pPr>
            <a:r>
              <a:rPr dirty="0" err="1"/>
              <a:t>müddətli</a:t>
            </a:r>
            <a:r>
              <a:rPr dirty="0"/>
              <a:t> </a:t>
            </a:r>
            <a:r>
              <a:rPr dirty="0" err="1"/>
              <a:t>həqiqi</a:t>
            </a:r>
            <a:r>
              <a:rPr dirty="0"/>
              <a:t> </a:t>
            </a:r>
            <a:r>
              <a:rPr dirty="0" err="1"/>
              <a:t>hərbi</a:t>
            </a:r>
            <a:r>
              <a:rPr dirty="0"/>
              <a:t> </a:t>
            </a:r>
            <a:r>
              <a:rPr dirty="0" err="1"/>
              <a:t>xidmətdə</a:t>
            </a:r>
            <a:r>
              <a:rPr dirty="0"/>
              <a:t> </a:t>
            </a:r>
            <a:r>
              <a:rPr dirty="0" err="1"/>
              <a:t>olan</a:t>
            </a:r>
            <a:r>
              <a:rPr dirty="0"/>
              <a:t> </a:t>
            </a:r>
            <a:r>
              <a:rPr dirty="0" err="1"/>
              <a:t>şəxslər</a:t>
            </a:r>
            <a:r>
              <a:rPr dirty="0"/>
              <a:t>;</a:t>
            </a:r>
            <a:endParaRPr lang="az-Latn-AZ" dirty="0"/>
          </a:p>
          <a:p>
            <a:pPr marL="164592" algn="just" defTabSz="329184">
              <a:buSzPct val="83333"/>
              <a:defRPr sz="5000" b="0">
                <a:uFill>
                  <a:solidFill>
                    <a:srgbClr val="000000"/>
                  </a:solidFill>
                </a:uFill>
                <a:latin typeface="Times New Roman"/>
                <a:ea typeface="Times New Roman"/>
                <a:cs typeface="Times New Roman"/>
                <a:sym typeface="Times New Roman"/>
              </a:defRPr>
            </a:pPr>
            <a:endParaRPr dirty="0">
              <a:solidFill>
                <a:srgbClr val="212529"/>
              </a:solidFill>
              <a:uFill>
                <a:solidFill>
                  <a:srgbClr val="212529"/>
                </a:solidFill>
              </a:uFill>
            </a:endParaRPr>
          </a:p>
          <a:p>
            <a:pPr marL="301752" indent="-137160" algn="just" defTabSz="329184">
              <a:buSzPct val="83333"/>
              <a:buFont typeface="Symbol"/>
              <a:buChar char="·"/>
              <a:defRPr sz="5000" b="0">
                <a:uFill>
                  <a:solidFill>
                    <a:srgbClr val="000000"/>
                  </a:solidFill>
                </a:uFill>
                <a:latin typeface="Times New Roman"/>
                <a:ea typeface="Times New Roman"/>
                <a:cs typeface="Times New Roman"/>
                <a:sym typeface="Times New Roman"/>
              </a:defRPr>
            </a:pPr>
            <a:r>
              <a:rPr dirty="0" err="1"/>
              <a:t>cəzaçəkmə</a:t>
            </a:r>
            <a:r>
              <a:rPr dirty="0"/>
              <a:t> </a:t>
            </a:r>
            <a:r>
              <a:rPr dirty="0" err="1"/>
              <a:t>müəssisələrində</a:t>
            </a:r>
            <a:r>
              <a:rPr dirty="0"/>
              <a:t> </a:t>
            </a:r>
            <a:r>
              <a:rPr dirty="0" err="1"/>
              <a:t>cəza</a:t>
            </a:r>
            <a:r>
              <a:rPr dirty="0"/>
              <a:t> </a:t>
            </a:r>
            <a:r>
              <a:rPr dirty="0" err="1"/>
              <a:t>çəkən</a:t>
            </a:r>
            <a:r>
              <a:rPr dirty="0"/>
              <a:t> </a:t>
            </a:r>
            <a:r>
              <a:rPr dirty="0" err="1"/>
              <a:t>şəxslər</a:t>
            </a:r>
            <a:r>
              <a:rPr dirty="0"/>
              <a:t>;</a:t>
            </a:r>
            <a:endParaRPr lang="az-Latn-AZ" dirty="0"/>
          </a:p>
          <a:p>
            <a:pPr marL="164592" algn="just" defTabSz="329184">
              <a:buSzPct val="83333"/>
              <a:defRPr sz="5000" b="0">
                <a:uFill>
                  <a:solidFill>
                    <a:srgbClr val="000000"/>
                  </a:solidFill>
                </a:uFill>
                <a:latin typeface="Times New Roman"/>
                <a:ea typeface="Times New Roman"/>
                <a:cs typeface="Times New Roman"/>
                <a:sym typeface="Times New Roman"/>
              </a:defRPr>
            </a:pPr>
            <a:endParaRPr dirty="0">
              <a:solidFill>
                <a:srgbClr val="212529"/>
              </a:solidFill>
              <a:uFill>
                <a:solidFill>
                  <a:srgbClr val="212529"/>
                </a:solidFill>
              </a:uFill>
            </a:endParaRPr>
          </a:p>
          <a:p>
            <a:pPr marL="301752" indent="-137160" algn="just" defTabSz="329184">
              <a:buSzPct val="83333"/>
              <a:buFont typeface="Symbol"/>
              <a:buChar char="·"/>
              <a:defRPr sz="5000" b="0">
                <a:uFill>
                  <a:solidFill>
                    <a:srgbClr val="000000"/>
                  </a:solidFill>
                </a:uFill>
                <a:latin typeface="Times New Roman"/>
                <a:ea typeface="Times New Roman"/>
                <a:cs typeface="Times New Roman"/>
                <a:sym typeface="Times New Roman"/>
              </a:defRPr>
            </a:pPr>
            <a:r>
              <a:rPr dirty="0" err="1"/>
              <a:t>axtarışda</a:t>
            </a:r>
            <a:r>
              <a:rPr dirty="0"/>
              <a:t> </a:t>
            </a:r>
            <a:r>
              <a:rPr dirty="0" err="1"/>
              <a:t>olan</a:t>
            </a:r>
            <a:r>
              <a:rPr dirty="0"/>
              <a:t> </a:t>
            </a:r>
            <a:r>
              <a:rPr dirty="0" err="1"/>
              <a:t>şəxslər</a:t>
            </a:r>
            <a:r>
              <a:rPr dirty="0"/>
              <a:t>;</a:t>
            </a:r>
            <a:endParaRPr lang="az-Latn-AZ" dirty="0"/>
          </a:p>
          <a:p>
            <a:pPr marL="164592" algn="just" defTabSz="329184">
              <a:buSzPct val="83333"/>
              <a:defRPr sz="5000" b="0">
                <a:uFill>
                  <a:solidFill>
                    <a:srgbClr val="000000"/>
                  </a:solidFill>
                </a:uFill>
                <a:latin typeface="Times New Roman"/>
                <a:ea typeface="Times New Roman"/>
                <a:cs typeface="Times New Roman"/>
                <a:sym typeface="Times New Roman"/>
              </a:defRPr>
            </a:pPr>
            <a:endParaRPr dirty="0">
              <a:solidFill>
                <a:srgbClr val="212529"/>
              </a:solidFill>
              <a:uFill>
                <a:solidFill>
                  <a:srgbClr val="212529"/>
                </a:solidFill>
              </a:uFill>
            </a:endParaRPr>
          </a:p>
          <a:p>
            <a:pPr marL="301752" indent="-137160" algn="just" defTabSz="329184">
              <a:buSzPct val="83333"/>
              <a:buFont typeface="Symbol"/>
              <a:buChar char="·"/>
              <a:defRPr sz="5000" b="0">
                <a:uFill>
                  <a:solidFill>
                    <a:srgbClr val="000000"/>
                  </a:solidFill>
                </a:uFill>
                <a:latin typeface="Times New Roman"/>
                <a:ea typeface="Times New Roman"/>
                <a:cs typeface="Times New Roman"/>
                <a:sym typeface="Times New Roman"/>
              </a:defRPr>
            </a:pPr>
            <a:r>
              <a:rPr lang="az-Latn-AZ" dirty="0"/>
              <a:t>Azərbaycan Respublikası ərazisində yaşamayan </a:t>
            </a:r>
            <a:r>
              <a:rPr dirty="0" err="1"/>
              <a:t>Azərbaycan</a:t>
            </a:r>
            <a:r>
              <a:rPr dirty="0"/>
              <a:t> </a:t>
            </a:r>
            <a:r>
              <a:rPr dirty="0" err="1"/>
              <a:t>Respublikası</a:t>
            </a:r>
            <a:r>
              <a:rPr dirty="0"/>
              <a:t> </a:t>
            </a:r>
            <a:r>
              <a:rPr dirty="0" err="1"/>
              <a:t>vətəndaşları</a:t>
            </a:r>
            <a:r>
              <a:rPr dirty="0"/>
              <a:t>;</a:t>
            </a:r>
            <a:endParaRPr lang="az-Latn-AZ" dirty="0"/>
          </a:p>
          <a:p>
            <a:pPr marL="164592" algn="just" defTabSz="329184">
              <a:buSzPct val="83333"/>
              <a:defRPr sz="5000" b="0">
                <a:uFill>
                  <a:solidFill>
                    <a:srgbClr val="000000"/>
                  </a:solidFill>
                </a:uFill>
                <a:latin typeface="Times New Roman"/>
                <a:ea typeface="Times New Roman"/>
                <a:cs typeface="Times New Roman"/>
                <a:sym typeface="Times New Roman"/>
              </a:defRPr>
            </a:pPr>
            <a:endParaRPr dirty="0">
              <a:solidFill>
                <a:srgbClr val="212529"/>
              </a:solidFill>
              <a:uFill>
                <a:solidFill>
                  <a:srgbClr val="212529"/>
                </a:solidFill>
              </a:uFill>
            </a:endParaRPr>
          </a:p>
          <a:p>
            <a:pPr marL="301752" indent="-137160" algn="just" defTabSz="329184">
              <a:buSzPct val="83333"/>
              <a:buFont typeface="Symbol"/>
              <a:buChar char="·"/>
              <a:defRPr sz="5000" b="0">
                <a:uFill>
                  <a:solidFill>
                    <a:srgbClr val="000000"/>
                  </a:solidFill>
                </a:uFill>
                <a:latin typeface="Times New Roman"/>
                <a:ea typeface="Times New Roman"/>
                <a:cs typeface="Times New Roman"/>
                <a:sym typeface="Times New Roman"/>
              </a:defRPr>
            </a:pPr>
            <a:r>
              <a:rPr lang="en-US" dirty="0" err="1"/>
              <a:t>Ə</a:t>
            </a:r>
            <a:r>
              <a:rPr dirty="0" err="1"/>
              <a:t>cnəbilər</a:t>
            </a:r>
            <a:r>
              <a:rPr lang="az-Latn-AZ" dirty="0">
                <a:solidFill>
                  <a:srgbClr val="212529"/>
                </a:solidFill>
                <a:uFill>
                  <a:solidFill>
                    <a:srgbClr val="212529"/>
                  </a:solidFill>
                </a:uFill>
              </a:rPr>
              <a:t> </a:t>
            </a:r>
            <a:r>
              <a:rPr dirty="0">
                <a:solidFill>
                  <a:srgbClr val="212529"/>
                </a:solidFill>
                <a:uFill>
                  <a:solidFill>
                    <a:srgbClr val="212529"/>
                  </a:solidFill>
                </a:uFill>
              </a:rPr>
              <a:t>(</a:t>
            </a:r>
            <a:r>
              <a:rPr dirty="0" err="1">
                <a:solidFill>
                  <a:srgbClr val="212529"/>
                </a:solidFill>
                <a:uFill>
                  <a:solidFill>
                    <a:srgbClr val="212529"/>
                  </a:solidFill>
                </a:uFill>
              </a:rPr>
              <a:t>Azərbaycan</a:t>
            </a:r>
            <a:r>
              <a:rPr dirty="0">
                <a:solidFill>
                  <a:srgbClr val="212529"/>
                </a:solidFill>
                <a:uFill>
                  <a:solidFill>
                    <a:srgbClr val="212529"/>
                  </a:solidFill>
                </a:uFill>
              </a:rPr>
              <a:t> </a:t>
            </a:r>
            <a:r>
              <a:rPr dirty="0" err="1">
                <a:solidFill>
                  <a:srgbClr val="212529"/>
                </a:solidFill>
                <a:uFill>
                  <a:solidFill>
                    <a:srgbClr val="212529"/>
                  </a:solidFill>
                </a:uFill>
              </a:rPr>
              <a:t>Respublikasının</a:t>
            </a:r>
            <a:r>
              <a:rPr dirty="0">
                <a:solidFill>
                  <a:srgbClr val="212529"/>
                </a:solidFill>
                <a:uFill>
                  <a:solidFill>
                    <a:srgbClr val="212529"/>
                  </a:solidFill>
                </a:uFill>
              </a:rPr>
              <a:t> </a:t>
            </a:r>
            <a:r>
              <a:rPr dirty="0" err="1">
                <a:solidFill>
                  <a:srgbClr val="212529"/>
                </a:solidFill>
                <a:uFill>
                  <a:solidFill>
                    <a:srgbClr val="212529"/>
                  </a:solidFill>
                </a:uFill>
              </a:rPr>
              <a:t>ərazisində</a:t>
            </a:r>
            <a:r>
              <a:rPr dirty="0">
                <a:solidFill>
                  <a:srgbClr val="212529"/>
                </a:solidFill>
                <a:uFill>
                  <a:solidFill>
                    <a:srgbClr val="212529"/>
                  </a:solidFill>
                </a:uFill>
              </a:rPr>
              <a:t> </a:t>
            </a:r>
            <a:r>
              <a:rPr dirty="0" err="1">
                <a:solidFill>
                  <a:srgbClr val="212529"/>
                </a:solidFill>
                <a:uFill>
                  <a:solidFill>
                    <a:srgbClr val="212529"/>
                  </a:solidFill>
                </a:uFill>
              </a:rPr>
              <a:t>daimi</a:t>
            </a:r>
            <a:r>
              <a:rPr dirty="0">
                <a:solidFill>
                  <a:srgbClr val="212529"/>
                </a:solidFill>
                <a:uFill>
                  <a:solidFill>
                    <a:srgbClr val="212529"/>
                  </a:solidFill>
                </a:uFill>
              </a:rPr>
              <a:t> </a:t>
            </a:r>
            <a:r>
              <a:rPr dirty="0" err="1">
                <a:solidFill>
                  <a:srgbClr val="212529"/>
                </a:solidFill>
                <a:uFill>
                  <a:solidFill>
                    <a:srgbClr val="212529"/>
                  </a:solidFill>
                </a:uFill>
              </a:rPr>
              <a:t>yaşayanlar</a:t>
            </a:r>
            <a:r>
              <a:rPr dirty="0">
                <a:solidFill>
                  <a:srgbClr val="212529"/>
                </a:solidFill>
                <a:uFill>
                  <a:solidFill>
                    <a:srgbClr val="212529"/>
                  </a:solidFill>
                </a:uFill>
              </a:rPr>
              <a:t> </a:t>
            </a:r>
            <a:r>
              <a:rPr dirty="0" err="1">
                <a:solidFill>
                  <a:srgbClr val="212529"/>
                </a:solidFill>
                <a:uFill>
                  <a:solidFill>
                    <a:srgbClr val="212529"/>
                  </a:solidFill>
                </a:uFill>
              </a:rPr>
              <a:t>istisna</a:t>
            </a:r>
            <a:r>
              <a:rPr dirty="0">
                <a:solidFill>
                  <a:srgbClr val="212529"/>
                </a:solidFill>
                <a:uFill>
                  <a:solidFill>
                    <a:srgbClr val="212529"/>
                  </a:solidFill>
                </a:uFill>
              </a:rPr>
              <a:t> </a:t>
            </a:r>
            <a:r>
              <a:rPr dirty="0" err="1">
                <a:solidFill>
                  <a:srgbClr val="212529"/>
                </a:solidFill>
                <a:uFill>
                  <a:solidFill>
                    <a:srgbClr val="212529"/>
                  </a:solidFill>
                </a:uFill>
              </a:rPr>
              <a:t>olmaqla</a:t>
            </a:r>
            <a:r>
              <a:rPr dirty="0">
                <a:solidFill>
                  <a:srgbClr val="212529"/>
                </a:solidFill>
                <a:uFill>
                  <a:solidFill>
                    <a:srgbClr val="212529"/>
                  </a:solidFill>
                </a:uFill>
              </a:rPr>
              <a:t>)</a:t>
            </a:r>
            <a:r>
              <a:rPr dirty="0"/>
              <a:t>.</a:t>
            </a:r>
            <a:r>
              <a:rPr dirty="0">
                <a:solidFill>
                  <a:srgbClr val="212529"/>
                </a:solidFill>
                <a:uFill>
                  <a:solidFill>
                    <a:srgbClr val="212529"/>
                  </a:solidFill>
                </a:uFill>
              </a:rPr>
              <a:t> </a:t>
            </a:r>
          </a:p>
        </p:txBody>
      </p:sp>
      <p:pic>
        <p:nvPicPr>
          <p:cNvPr id="3" name="Picture 2">
            <a:extLst>
              <a:ext uri="{FF2B5EF4-FFF2-40B4-BE49-F238E27FC236}">
                <a16:creationId xmlns:a16="http://schemas.microsoft.com/office/drawing/2014/main" id="{3EFF6976-2EB4-B8FA-26E0-3E1327B1C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6729" y="1868557"/>
            <a:ext cx="9660835" cy="1110663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Hansı hallarda sosial yardımın təyin olunmasından imtina olunur?"/>
          <p:cNvSpPr txBox="1">
            <a:spLocks noGrp="1"/>
          </p:cNvSpPr>
          <p:nvPr>
            <p:ph type="title"/>
          </p:nvPr>
        </p:nvSpPr>
        <p:spPr>
          <a:xfrm>
            <a:off x="1206500" y="510775"/>
            <a:ext cx="21971002" cy="1434952"/>
          </a:xfrm>
          <a:prstGeom prst="rect">
            <a:avLst/>
          </a:prstGeom>
        </p:spPr>
        <p:txBody>
          <a:bodyPr>
            <a:normAutofit fontScale="90000"/>
          </a:bodyPr>
          <a:lstStyle>
            <a:lvl1pPr indent="226312" algn="just" defTabSz="301752">
              <a:lnSpc>
                <a:spcPct val="100000"/>
              </a:lnSpc>
              <a:defRPr sz="4600" spc="0">
                <a:uFill>
                  <a:solidFill>
                    <a:srgbClr val="000000"/>
                  </a:solidFill>
                </a:uFill>
                <a:latin typeface="Times New Roman"/>
                <a:ea typeface="Times New Roman"/>
                <a:cs typeface="Times New Roman"/>
                <a:sym typeface="Times New Roman"/>
              </a:defRPr>
            </a:lvl1pPr>
          </a:lstStyle>
          <a:p>
            <a:r>
              <a:rPr dirty="0"/>
              <a:t> </a:t>
            </a:r>
            <a:r>
              <a:rPr sz="6000" dirty="0" err="1"/>
              <a:t>Hansı</a:t>
            </a:r>
            <a:r>
              <a:rPr sz="6000" dirty="0"/>
              <a:t> </a:t>
            </a:r>
            <a:r>
              <a:rPr sz="6000" dirty="0" err="1"/>
              <a:t>hallarda</a:t>
            </a:r>
            <a:r>
              <a:rPr sz="6000" dirty="0"/>
              <a:t> </a:t>
            </a:r>
            <a:r>
              <a:rPr sz="6000" dirty="0" err="1"/>
              <a:t>sosial</a:t>
            </a:r>
            <a:r>
              <a:rPr sz="6000" dirty="0"/>
              <a:t> </a:t>
            </a:r>
            <a:r>
              <a:rPr sz="6000" dirty="0" err="1"/>
              <a:t>yardımın</a:t>
            </a:r>
            <a:r>
              <a:rPr sz="6000" dirty="0"/>
              <a:t> </a:t>
            </a:r>
            <a:r>
              <a:rPr sz="6000" dirty="0" err="1"/>
              <a:t>təyin</a:t>
            </a:r>
            <a:r>
              <a:rPr sz="6000" dirty="0"/>
              <a:t> </a:t>
            </a:r>
            <a:r>
              <a:rPr sz="6000" dirty="0" err="1"/>
              <a:t>olunmasından</a:t>
            </a:r>
            <a:r>
              <a:rPr sz="6000" dirty="0"/>
              <a:t> </a:t>
            </a:r>
            <a:r>
              <a:rPr sz="6000" dirty="0" err="1"/>
              <a:t>imtina</a:t>
            </a:r>
            <a:r>
              <a:rPr sz="6000" dirty="0"/>
              <a:t> </a:t>
            </a:r>
            <a:r>
              <a:rPr sz="6000" dirty="0" err="1"/>
              <a:t>olunur</a:t>
            </a:r>
            <a:r>
              <a:rPr sz="6000" dirty="0"/>
              <a:t>?</a:t>
            </a:r>
          </a:p>
        </p:txBody>
      </p:sp>
      <p:sp>
        <p:nvSpPr>
          <p:cNvPr id="186" name="Ərizə-bəyannamədə qeyd edilmiş məlumatların yoxlanılması zamanı məlumatlarda uyğunsuzluq aşkar olunduqda;…"/>
          <p:cNvSpPr txBox="1">
            <a:spLocks noGrp="1"/>
          </p:cNvSpPr>
          <p:nvPr>
            <p:ph type="body" idx="1"/>
          </p:nvPr>
        </p:nvSpPr>
        <p:spPr>
          <a:xfrm>
            <a:off x="21382" y="2372961"/>
            <a:ext cx="23156118" cy="11236592"/>
          </a:xfrm>
          <a:prstGeom prst="rect">
            <a:avLst/>
          </a:prstGeom>
        </p:spPr>
        <p:txBody>
          <a:bodyPr>
            <a:normAutofit lnSpcReduction="10000"/>
          </a:bodyPr>
          <a:lstStyle/>
          <a:p>
            <a:pPr marL="242315" indent="-121156" algn="just" defTabSz="242315">
              <a:buSzPct val="100000"/>
              <a:buFont typeface="Symbol"/>
              <a:buChar char="·"/>
              <a:defRPr sz="3700" b="0">
                <a:solidFill>
                  <a:srgbClr val="212529"/>
                </a:solidFill>
                <a:uFill>
                  <a:solidFill>
                    <a:srgbClr val="212529"/>
                  </a:solidFill>
                </a:uFill>
                <a:latin typeface="Times New Roman"/>
                <a:ea typeface="Times New Roman"/>
                <a:cs typeface="Times New Roman"/>
                <a:sym typeface="Times New Roman"/>
              </a:defRPr>
            </a:pPr>
            <a:r>
              <a:rPr dirty="0" err="1"/>
              <a:t>Ərizə-bəyannamədə</a:t>
            </a:r>
            <a:r>
              <a:rPr dirty="0"/>
              <a:t> </a:t>
            </a:r>
            <a:r>
              <a:rPr dirty="0" err="1"/>
              <a:t>qeyd</a:t>
            </a:r>
            <a:r>
              <a:rPr dirty="0"/>
              <a:t> </a:t>
            </a:r>
            <a:r>
              <a:rPr dirty="0" err="1"/>
              <a:t>edilmiş</a:t>
            </a:r>
            <a:r>
              <a:rPr dirty="0"/>
              <a:t> </a:t>
            </a:r>
            <a:r>
              <a:rPr dirty="0" err="1"/>
              <a:t>məlumatların</a:t>
            </a:r>
            <a:r>
              <a:rPr dirty="0"/>
              <a:t> </a:t>
            </a:r>
            <a:r>
              <a:rPr dirty="0" err="1"/>
              <a:t>yoxlanılması</a:t>
            </a:r>
            <a:r>
              <a:rPr dirty="0"/>
              <a:t> </a:t>
            </a:r>
            <a:r>
              <a:rPr dirty="0" err="1"/>
              <a:t>zamanı</a:t>
            </a:r>
            <a:r>
              <a:rPr dirty="0"/>
              <a:t> </a:t>
            </a:r>
            <a:r>
              <a:rPr dirty="0" err="1"/>
              <a:t>məlumatlarda</a:t>
            </a:r>
            <a:r>
              <a:rPr dirty="0"/>
              <a:t> </a:t>
            </a:r>
            <a:r>
              <a:rPr dirty="0" err="1"/>
              <a:t>uyğunsuzluq</a:t>
            </a:r>
            <a:r>
              <a:rPr dirty="0"/>
              <a:t> </a:t>
            </a:r>
            <a:r>
              <a:rPr dirty="0" err="1"/>
              <a:t>aşkar</a:t>
            </a:r>
            <a:r>
              <a:rPr dirty="0"/>
              <a:t> </a:t>
            </a:r>
            <a:r>
              <a:rPr dirty="0" err="1"/>
              <a:t>olunduqda</a:t>
            </a:r>
            <a:r>
              <a:rPr dirty="0"/>
              <a:t>;</a:t>
            </a:r>
          </a:p>
          <a:p>
            <a:pPr indent="242315" algn="just" defTabSz="242315">
              <a:defRPr sz="3700" b="0">
                <a:solidFill>
                  <a:srgbClr val="212529"/>
                </a:solidFill>
                <a:uFill>
                  <a:solidFill>
                    <a:srgbClr val="212529"/>
                  </a:solidFill>
                </a:uFill>
                <a:latin typeface="Times New Roman"/>
                <a:ea typeface="Times New Roman"/>
                <a:cs typeface="Times New Roman"/>
                <a:sym typeface="Times New Roman"/>
              </a:defRPr>
            </a:pPr>
            <a:endParaRPr dirty="0"/>
          </a:p>
          <a:p>
            <a:pPr marL="242315" indent="-121156" algn="just" defTabSz="242315">
              <a:buSzPct val="100000"/>
              <a:buFont typeface="Symbol"/>
              <a:buChar char="·"/>
              <a:defRPr sz="3700" b="0">
                <a:solidFill>
                  <a:srgbClr val="212529"/>
                </a:solidFill>
                <a:uFill>
                  <a:solidFill>
                    <a:srgbClr val="212529"/>
                  </a:solidFill>
                </a:uFill>
                <a:latin typeface="Times New Roman"/>
                <a:ea typeface="Times New Roman"/>
                <a:cs typeface="Times New Roman"/>
                <a:sym typeface="Times New Roman"/>
              </a:defRPr>
            </a:pPr>
            <a:r>
              <a:rPr dirty="0" err="1"/>
              <a:t>sosial</a:t>
            </a:r>
            <a:r>
              <a:rPr dirty="0"/>
              <a:t> </a:t>
            </a:r>
            <a:r>
              <a:rPr dirty="0" err="1"/>
              <a:t>yardım</a:t>
            </a:r>
            <a:r>
              <a:rPr dirty="0"/>
              <a:t> </a:t>
            </a:r>
            <a:r>
              <a:rPr dirty="0" err="1"/>
              <a:t>üçün</a:t>
            </a:r>
            <a:r>
              <a:rPr dirty="0"/>
              <a:t> </a:t>
            </a:r>
            <a:r>
              <a:rPr dirty="0" err="1"/>
              <a:t>müraciətdən</a:t>
            </a:r>
            <a:r>
              <a:rPr dirty="0"/>
              <a:t> </a:t>
            </a:r>
            <a:r>
              <a:rPr dirty="0" err="1"/>
              <a:t>əvvəlki</a:t>
            </a:r>
            <a:r>
              <a:rPr dirty="0"/>
              <a:t> </a:t>
            </a:r>
            <a:r>
              <a:rPr dirty="0" err="1"/>
              <a:t>ardıcıl</a:t>
            </a:r>
            <a:r>
              <a:rPr dirty="0"/>
              <a:t> </a:t>
            </a:r>
            <a:r>
              <a:rPr dirty="0" err="1"/>
              <a:t>gələn</a:t>
            </a:r>
            <a:r>
              <a:rPr dirty="0"/>
              <a:t> 12 (on </a:t>
            </a:r>
            <a:r>
              <a:rPr dirty="0" err="1"/>
              <a:t>iki</a:t>
            </a:r>
            <a:r>
              <a:rPr dirty="0"/>
              <a:t>) ay </a:t>
            </a:r>
            <a:r>
              <a:rPr dirty="0" err="1"/>
              <a:t>ərzində</a:t>
            </a:r>
            <a:r>
              <a:rPr dirty="0"/>
              <a:t> </a:t>
            </a:r>
            <a:r>
              <a:rPr dirty="0" err="1"/>
              <a:t>ailənin</a:t>
            </a:r>
            <a:r>
              <a:rPr dirty="0"/>
              <a:t> </a:t>
            </a:r>
            <a:r>
              <a:rPr dirty="0" err="1"/>
              <a:t>orta</a:t>
            </a:r>
            <a:r>
              <a:rPr dirty="0"/>
              <a:t> </a:t>
            </a:r>
            <a:r>
              <a:rPr dirty="0" err="1"/>
              <a:t>aylıq</a:t>
            </a:r>
            <a:r>
              <a:rPr dirty="0"/>
              <a:t> </a:t>
            </a:r>
            <a:r>
              <a:rPr dirty="0" err="1"/>
              <a:t>gəliri</a:t>
            </a:r>
            <a:r>
              <a:rPr dirty="0"/>
              <a:t> </a:t>
            </a:r>
            <a:r>
              <a:rPr dirty="0" err="1"/>
              <a:t>hər</a:t>
            </a:r>
            <a:r>
              <a:rPr dirty="0"/>
              <a:t> </a:t>
            </a:r>
            <a:r>
              <a:rPr dirty="0" err="1"/>
              <a:t>bir</a:t>
            </a:r>
            <a:r>
              <a:rPr dirty="0"/>
              <a:t> </a:t>
            </a:r>
            <a:r>
              <a:rPr dirty="0" err="1"/>
              <a:t>ailə</a:t>
            </a:r>
            <a:r>
              <a:rPr dirty="0"/>
              <a:t> </a:t>
            </a:r>
            <a:r>
              <a:rPr dirty="0" err="1"/>
              <a:t>üzvü</a:t>
            </a:r>
            <a:r>
              <a:rPr dirty="0"/>
              <a:t> </a:t>
            </a:r>
            <a:r>
              <a:rPr dirty="0" err="1"/>
              <a:t>üçün</a:t>
            </a:r>
            <a:r>
              <a:rPr dirty="0"/>
              <a:t> </a:t>
            </a:r>
            <a:r>
              <a:rPr dirty="0" err="1"/>
              <a:t>ehtiyac</a:t>
            </a:r>
            <a:r>
              <a:rPr dirty="0"/>
              <a:t> </a:t>
            </a:r>
            <a:r>
              <a:rPr i="1" dirty="0" err="1"/>
              <a:t>meyarlarının</a:t>
            </a:r>
            <a:r>
              <a:rPr i="1" dirty="0"/>
              <a:t> </a:t>
            </a:r>
            <a:r>
              <a:rPr i="1" dirty="0" err="1"/>
              <a:t>məcmusuna</a:t>
            </a:r>
            <a:r>
              <a:rPr i="1" dirty="0"/>
              <a:t> </a:t>
            </a:r>
            <a:r>
              <a:rPr i="1" dirty="0" err="1"/>
              <a:t>bərabər</a:t>
            </a:r>
            <a:r>
              <a:rPr i="1" dirty="0"/>
              <a:t> </a:t>
            </a:r>
            <a:r>
              <a:rPr i="1" dirty="0" err="1"/>
              <a:t>və</a:t>
            </a:r>
            <a:r>
              <a:rPr i="1" dirty="0"/>
              <a:t> </a:t>
            </a:r>
            <a:r>
              <a:rPr i="1" dirty="0" err="1"/>
              <a:t>ya</a:t>
            </a:r>
            <a:r>
              <a:rPr i="1" dirty="0"/>
              <a:t> </a:t>
            </a:r>
            <a:r>
              <a:rPr i="1" dirty="0" err="1"/>
              <a:t>ondan</a:t>
            </a:r>
            <a:r>
              <a:rPr dirty="0"/>
              <a:t> </a:t>
            </a:r>
            <a:r>
              <a:rPr dirty="0" err="1"/>
              <a:t>yuxarı</a:t>
            </a:r>
            <a:r>
              <a:rPr dirty="0"/>
              <a:t> </a:t>
            </a:r>
            <a:r>
              <a:rPr dirty="0" err="1"/>
              <a:t>olduqda</a:t>
            </a:r>
            <a:r>
              <a:rPr dirty="0"/>
              <a:t>; </a:t>
            </a:r>
          </a:p>
          <a:p>
            <a:pPr algn="just" defTabSz="242315">
              <a:defRPr sz="3700" b="0">
                <a:solidFill>
                  <a:srgbClr val="212529"/>
                </a:solidFill>
                <a:uFill>
                  <a:solidFill>
                    <a:srgbClr val="212529"/>
                  </a:solidFill>
                </a:uFill>
                <a:latin typeface="Times New Roman"/>
                <a:ea typeface="Times New Roman"/>
                <a:cs typeface="Times New Roman"/>
                <a:sym typeface="Times New Roman"/>
              </a:defRPr>
            </a:pPr>
            <a:endParaRPr dirty="0"/>
          </a:p>
          <a:p>
            <a:pPr marL="242315" indent="-121156" algn="just" defTabSz="242315">
              <a:buSzPct val="100000"/>
              <a:buFont typeface="Symbol"/>
              <a:buChar char="·"/>
              <a:defRPr sz="3700" b="0">
                <a:solidFill>
                  <a:srgbClr val="212529"/>
                </a:solidFill>
                <a:uFill>
                  <a:solidFill>
                    <a:srgbClr val="212529"/>
                  </a:solidFill>
                </a:uFill>
                <a:latin typeface="Times New Roman"/>
                <a:ea typeface="Times New Roman"/>
                <a:cs typeface="Times New Roman"/>
                <a:sym typeface="Times New Roman"/>
              </a:defRPr>
            </a:pPr>
            <a:r>
              <a:rPr dirty="0" err="1"/>
              <a:t>sosial</a:t>
            </a:r>
            <a:r>
              <a:rPr dirty="0"/>
              <a:t> </a:t>
            </a:r>
            <a:r>
              <a:rPr dirty="0" err="1"/>
              <a:t>yardım</a:t>
            </a:r>
            <a:r>
              <a:rPr dirty="0"/>
              <a:t> </a:t>
            </a:r>
            <a:r>
              <a:rPr dirty="0" err="1"/>
              <a:t>üçün</a:t>
            </a:r>
            <a:r>
              <a:rPr dirty="0"/>
              <a:t> </a:t>
            </a:r>
            <a:r>
              <a:rPr dirty="0" err="1"/>
              <a:t>müraciətdən</a:t>
            </a:r>
            <a:r>
              <a:rPr dirty="0"/>
              <a:t> </a:t>
            </a:r>
            <a:r>
              <a:rPr dirty="0" err="1"/>
              <a:t>əvvəlki</a:t>
            </a:r>
            <a:r>
              <a:rPr dirty="0"/>
              <a:t> </a:t>
            </a:r>
            <a:r>
              <a:rPr dirty="0" err="1"/>
              <a:t>ardıcıl</a:t>
            </a:r>
            <a:r>
              <a:rPr dirty="0"/>
              <a:t> </a:t>
            </a:r>
            <a:r>
              <a:rPr dirty="0" err="1"/>
              <a:t>gələn</a:t>
            </a:r>
            <a:r>
              <a:rPr dirty="0"/>
              <a:t> 12 (on </a:t>
            </a:r>
            <a:r>
              <a:rPr dirty="0" err="1"/>
              <a:t>iki</a:t>
            </a:r>
            <a:r>
              <a:rPr dirty="0"/>
              <a:t>) ay </a:t>
            </a:r>
            <a:r>
              <a:rPr dirty="0" err="1"/>
              <a:t>ərzində</a:t>
            </a:r>
            <a:r>
              <a:rPr dirty="0"/>
              <a:t> </a:t>
            </a:r>
            <a:r>
              <a:rPr dirty="0" err="1"/>
              <a:t>respublika</a:t>
            </a:r>
            <a:r>
              <a:rPr dirty="0"/>
              <a:t> </a:t>
            </a:r>
            <a:r>
              <a:rPr dirty="0" err="1"/>
              <a:t>üzrə</a:t>
            </a:r>
            <a:r>
              <a:rPr dirty="0"/>
              <a:t> </a:t>
            </a:r>
            <a:r>
              <a:rPr dirty="0" err="1"/>
              <a:t>təsdiq</a:t>
            </a:r>
            <a:r>
              <a:rPr dirty="0"/>
              <a:t> </a:t>
            </a:r>
            <a:r>
              <a:rPr dirty="0" err="1"/>
              <a:t>edilmiş</a:t>
            </a:r>
            <a:r>
              <a:rPr dirty="0"/>
              <a:t> </a:t>
            </a:r>
            <a:r>
              <a:rPr dirty="0" err="1"/>
              <a:t>yaşayış</a:t>
            </a:r>
            <a:r>
              <a:rPr dirty="0"/>
              <a:t> </a:t>
            </a:r>
            <a:r>
              <a:rPr dirty="0" err="1"/>
              <a:t>minimumunun</a:t>
            </a:r>
            <a:r>
              <a:rPr dirty="0"/>
              <a:t> 12 </a:t>
            </a:r>
            <a:r>
              <a:rPr dirty="0" err="1"/>
              <a:t>mislindən</a:t>
            </a:r>
            <a:r>
              <a:rPr dirty="0"/>
              <a:t> </a:t>
            </a:r>
            <a:r>
              <a:rPr dirty="0" err="1"/>
              <a:t>çox</a:t>
            </a:r>
            <a:r>
              <a:rPr dirty="0"/>
              <a:t> </a:t>
            </a:r>
            <a:r>
              <a:rPr dirty="0" err="1"/>
              <a:t>məbləğdə</a:t>
            </a:r>
            <a:r>
              <a:rPr dirty="0"/>
              <a:t> </a:t>
            </a:r>
            <a:r>
              <a:rPr dirty="0" err="1"/>
              <a:t>alqı-satqı</a:t>
            </a:r>
            <a:r>
              <a:rPr dirty="0"/>
              <a:t> </a:t>
            </a:r>
            <a:r>
              <a:rPr dirty="0" err="1"/>
              <a:t>etdikdə</a:t>
            </a:r>
            <a:r>
              <a:rPr dirty="0"/>
              <a:t>;</a:t>
            </a:r>
          </a:p>
          <a:p>
            <a:pPr indent="242315" algn="just" defTabSz="242315">
              <a:defRPr sz="3700" b="0">
                <a:solidFill>
                  <a:srgbClr val="212529"/>
                </a:solidFill>
                <a:uFill>
                  <a:solidFill>
                    <a:srgbClr val="212529"/>
                  </a:solidFill>
                </a:uFill>
                <a:latin typeface="Times New Roman"/>
                <a:ea typeface="Times New Roman"/>
                <a:cs typeface="Times New Roman"/>
                <a:sym typeface="Times New Roman"/>
              </a:defRPr>
            </a:pPr>
            <a:endParaRPr dirty="0"/>
          </a:p>
          <a:p>
            <a:pPr marL="242315" indent="-121156" algn="just" defTabSz="242315">
              <a:buSzPct val="100000"/>
              <a:buFont typeface="Symbol"/>
              <a:buChar char="·"/>
              <a:defRPr sz="3700" b="0">
                <a:solidFill>
                  <a:srgbClr val="212529"/>
                </a:solidFill>
                <a:uFill>
                  <a:solidFill>
                    <a:srgbClr val="212529"/>
                  </a:solidFill>
                </a:uFill>
                <a:latin typeface="Times New Roman"/>
                <a:ea typeface="Times New Roman"/>
                <a:cs typeface="Times New Roman"/>
                <a:sym typeface="Times New Roman"/>
              </a:defRPr>
            </a:pPr>
            <a:r>
              <a:rPr dirty="0" err="1"/>
              <a:t>ailənin</a:t>
            </a:r>
            <a:r>
              <a:rPr dirty="0"/>
              <a:t> </a:t>
            </a:r>
            <a:r>
              <a:rPr dirty="0" err="1"/>
              <a:t>mülkiyyətində</a:t>
            </a:r>
            <a:r>
              <a:rPr dirty="0"/>
              <a:t> </a:t>
            </a:r>
            <a:r>
              <a:rPr dirty="0" err="1"/>
              <a:t>və</a:t>
            </a:r>
            <a:r>
              <a:rPr dirty="0"/>
              <a:t> </a:t>
            </a:r>
            <a:r>
              <a:rPr dirty="0" err="1"/>
              <a:t>ya</a:t>
            </a:r>
            <a:r>
              <a:rPr dirty="0"/>
              <a:t> </a:t>
            </a:r>
            <a:r>
              <a:rPr dirty="0" err="1"/>
              <a:t>istifadəsində</a:t>
            </a:r>
            <a:r>
              <a:rPr dirty="0"/>
              <a:t> </a:t>
            </a:r>
            <a:r>
              <a:rPr dirty="0" err="1"/>
              <a:t>nəqliyyat</a:t>
            </a:r>
            <a:r>
              <a:rPr dirty="0"/>
              <a:t> </a:t>
            </a:r>
            <a:r>
              <a:rPr dirty="0" err="1"/>
              <a:t>vasitəsi</a:t>
            </a:r>
            <a:r>
              <a:rPr dirty="0"/>
              <a:t> </a:t>
            </a:r>
            <a:r>
              <a:rPr dirty="0" err="1"/>
              <a:t>olduqda</a:t>
            </a:r>
            <a:r>
              <a:rPr dirty="0"/>
              <a:t> (</a:t>
            </a:r>
            <a:r>
              <a:rPr dirty="0" err="1"/>
              <a:t>dövlət</a:t>
            </a:r>
            <a:r>
              <a:rPr dirty="0"/>
              <a:t> </a:t>
            </a:r>
            <a:r>
              <a:rPr dirty="0" err="1"/>
              <a:t>tərəfindən</a:t>
            </a:r>
            <a:r>
              <a:rPr dirty="0"/>
              <a:t> </a:t>
            </a:r>
            <a:r>
              <a:rPr dirty="0" err="1"/>
              <a:t>reabilitasiya</a:t>
            </a:r>
            <a:r>
              <a:rPr dirty="0"/>
              <a:t> </a:t>
            </a:r>
            <a:r>
              <a:rPr dirty="0" err="1"/>
              <a:t>məqsədləri</a:t>
            </a:r>
            <a:r>
              <a:rPr dirty="0"/>
              <a:t> </a:t>
            </a:r>
            <a:r>
              <a:rPr dirty="0" err="1"/>
              <a:t>üçün</a:t>
            </a:r>
            <a:r>
              <a:rPr dirty="0"/>
              <a:t> </a:t>
            </a:r>
            <a:r>
              <a:rPr dirty="0" err="1"/>
              <a:t>verilmiş</a:t>
            </a:r>
            <a:r>
              <a:rPr dirty="0"/>
              <a:t> </a:t>
            </a:r>
            <a:r>
              <a:rPr dirty="0" err="1"/>
              <a:t>nəqliyyat</a:t>
            </a:r>
            <a:r>
              <a:rPr dirty="0"/>
              <a:t> </a:t>
            </a:r>
            <a:r>
              <a:rPr dirty="0" err="1"/>
              <a:t>vasitələri</a:t>
            </a:r>
            <a:r>
              <a:rPr dirty="0"/>
              <a:t> </a:t>
            </a:r>
            <a:r>
              <a:rPr dirty="0" err="1"/>
              <a:t>istisna</a:t>
            </a:r>
            <a:r>
              <a:rPr dirty="0"/>
              <a:t> </a:t>
            </a:r>
            <a:r>
              <a:rPr dirty="0" err="1"/>
              <a:t>olmaqla</a:t>
            </a:r>
            <a:r>
              <a:rPr dirty="0"/>
              <a:t>);</a:t>
            </a:r>
          </a:p>
          <a:p>
            <a:pPr indent="242315" algn="just" defTabSz="242315">
              <a:defRPr sz="3700" b="0">
                <a:solidFill>
                  <a:srgbClr val="212529"/>
                </a:solidFill>
                <a:uFill>
                  <a:solidFill>
                    <a:srgbClr val="212529"/>
                  </a:solidFill>
                </a:uFill>
                <a:latin typeface="Times New Roman"/>
                <a:ea typeface="Times New Roman"/>
                <a:cs typeface="Times New Roman"/>
                <a:sym typeface="Times New Roman"/>
              </a:defRPr>
            </a:pPr>
            <a:endParaRPr dirty="0"/>
          </a:p>
          <a:p>
            <a:pPr marL="242315" indent="-121156" algn="just" defTabSz="242315">
              <a:buSzPct val="100000"/>
              <a:buFont typeface="Symbol"/>
              <a:buChar char="·"/>
              <a:defRPr sz="3700" b="0">
                <a:solidFill>
                  <a:srgbClr val="212529"/>
                </a:solidFill>
                <a:uFill>
                  <a:solidFill>
                    <a:srgbClr val="212529"/>
                  </a:solidFill>
                </a:uFill>
                <a:latin typeface="Times New Roman"/>
                <a:ea typeface="Times New Roman"/>
                <a:cs typeface="Times New Roman"/>
                <a:sym typeface="Times New Roman"/>
              </a:defRPr>
            </a:pPr>
            <a:r>
              <a:rPr dirty="0" err="1"/>
              <a:t>ailənin</a:t>
            </a:r>
            <a:r>
              <a:rPr dirty="0"/>
              <a:t> </a:t>
            </a:r>
            <a:r>
              <a:rPr dirty="0" err="1"/>
              <a:t>əmək</a:t>
            </a:r>
            <a:r>
              <a:rPr dirty="0"/>
              <a:t> </a:t>
            </a:r>
            <a:r>
              <a:rPr dirty="0" err="1"/>
              <a:t>qabiliyyətli</a:t>
            </a:r>
            <a:r>
              <a:rPr dirty="0"/>
              <a:t>, </a:t>
            </a:r>
            <a:r>
              <a:rPr dirty="0" err="1"/>
              <a:t>işləməyən</a:t>
            </a:r>
            <a:r>
              <a:rPr dirty="0"/>
              <a:t> </a:t>
            </a:r>
            <a:r>
              <a:rPr dirty="0" err="1"/>
              <a:t>üzvü</a:t>
            </a:r>
            <a:r>
              <a:rPr dirty="0"/>
              <a:t> </a:t>
            </a:r>
            <a:r>
              <a:rPr i="1" dirty="0" err="1"/>
              <a:t>Nazirliyin</a:t>
            </a:r>
            <a:r>
              <a:rPr i="1" dirty="0"/>
              <a:t> </a:t>
            </a:r>
            <a:r>
              <a:rPr i="1" dirty="0" err="1"/>
              <a:t>tabeliyində</a:t>
            </a:r>
            <a:r>
              <a:rPr i="1" dirty="0"/>
              <a:t> </a:t>
            </a:r>
            <a:r>
              <a:rPr i="1" dirty="0" err="1"/>
              <a:t>Dövlət</a:t>
            </a:r>
            <a:r>
              <a:rPr i="1" dirty="0"/>
              <a:t> </a:t>
            </a:r>
            <a:r>
              <a:rPr i="1" dirty="0" err="1"/>
              <a:t>Məşğulluq</a:t>
            </a:r>
            <a:r>
              <a:rPr i="1" dirty="0"/>
              <a:t> </a:t>
            </a:r>
            <a:r>
              <a:rPr i="1" dirty="0" err="1"/>
              <a:t>Agentliyinin</a:t>
            </a:r>
            <a:r>
              <a:rPr i="1" dirty="0"/>
              <a:t> </a:t>
            </a:r>
            <a:r>
              <a:rPr i="1" dirty="0" err="1"/>
              <a:t>struktur</a:t>
            </a:r>
            <a:r>
              <a:rPr i="1" dirty="0"/>
              <a:t> </a:t>
            </a:r>
            <a:r>
              <a:rPr i="1" dirty="0" err="1"/>
              <a:t>bölməsi</a:t>
            </a:r>
            <a:r>
              <a:rPr dirty="0"/>
              <a:t> </a:t>
            </a:r>
            <a:r>
              <a:rPr dirty="0" err="1"/>
              <a:t>tərəfindən</a:t>
            </a:r>
            <a:r>
              <a:rPr dirty="0"/>
              <a:t> </a:t>
            </a:r>
            <a:r>
              <a:rPr dirty="0" err="1"/>
              <a:t>təklif</a:t>
            </a:r>
            <a:r>
              <a:rPr dirty="0"/>
              <a:t> </a:t>
            </a:r>
            <a:r>
              <a:rPr dirty="0" err="1"/>
              <a:t>olunmuş</a:t>
            </a:r>
            <a:r>
              <a:rPr dirty="0"/>
              <a:t> </a:t>
            </a:r>
            <a:r>
              <a:rPr dirty="0" err="1"/>
              <a:t>iki</a:t>
            </a:r>
            <a:r>
              <a:rPr dirty="0"/>
              <a:t> </a:t>
            </a:r>
            <a:r>
              <a:rPr dirty="0" err="1"/>
              <a:t>münasib</a:t>
            </a:r>
            <a:r>
              <a:rPr dirty="0"/>
              <a:t> </a:t>
            </a:r>
            <a:r>
              <a:rPr dirty="0" err="1"/>
              <a:t>işdən</a:t>
            </a:r>
            <a:r>
              <a:rPr dirty="0"/>
              <a:t> </a:t>
            </a:r>
            <a:r>
              <a:rPr dirty="0" err="1"/>
              <a:t>imtina</a:t>
            </a:r>
            <a:r>
              <a:rPr dirty="0"/>
              <a:t> </a:t>
            </a:r>
            <a:r>
              <a:rPr dirty="0" err="1"/>
              <a:t>etdikdə</a:t>
            </a:r>
            <a:r>
              <a:rPr dirty="0"/>
              <a:t> (</a:t>
            </a:r>
            <a:r>
              <a:rPr dirty="0" err="1"/>
              <a:t>bu</a:t>
            </a:r>
            <a:r>
              <a:rPr dirty="0"/>
              <a:t> </a:t>
            </a:r>
            <a:r>
              <a:rPr dirty="0" err="1"/>
              <a:t>halda</a:t>
            </a:r>
            <a:r>
              <a:rPr dirty="0"/>
              <a:t> </a:t>
            </a:r>
            <a:r>
              <a:rPr dirty="0" err="1"/>
              <a:t>ailənin</a:t>
            </a:r>
            <a:r>
              <a:rPr dirty="0"/>
              <a:t> </a:t>
            </a:r>
            <a:r>
              <a:rPr dirty="0" err="1"/>
              <a:t>sosial</a:t>
            </a:r>
            <a:r>
              <a:rPr dirty="0"/>
              <a:t> </a:t>
            </a:r>
            <a:r>
              <a:rPr dirty="0" err="1"/>
              <a:t>yardım</a:t>
            </a:r>
            <a:r>
              <a:rPr dirty="0"/>
              <a:t> </a:t>
            </a:r>
            <a:r>
              <a:rPr dirty="0" err="1"/>
              <a:t>hüququna</a:t>
            </a:r>
            <a:r>
              <a:rPr dirty="0"/>
              <a:t> </a:t>
            </a:r>
            <a:r>
              <a:rPr dirty="0" err="1"/>
              <a:t>onun</a:t>
            </a:r>
            <a:r>
              <a:rPr dirty="0"/>
              <a:t> </a:t>
            </a:r>
            <a:r>
              <a:rPr dirty="0" err="1"/>
              <a:t>təkrar</a:t>
            </a:r>
            <a:r>
              <a:rPr dirty="0"/>
              <a:t> </a:t>
            </a:r>
            <a:r>
              <a:rPr dirty="0" err="1"/>
              <a:t>müraciəti</a:t>
            </a:r>
            <a:r>
              <a:rPr dirty="0"/>
              <a:t> </a:t>
            </a:r>
            <a:r>
              <a:rPr dirty="0" err="1"/>
              <a:t>əsasında</a:t>
            </a:r>
            <a:r>
              <a:rPr dirty="0"/>
              <a:t> 1 (</a:t>
            </a:r>
            <a:r>
              <a:rPr dirty="0" err="1"/>
              <a:t>bir</a:t>
            </a:r>
            <a:r>
              <a:rPr dirty="0"/>
              <a:t>) </a:t>
            </a:r>
            <a:r>
              <a:rPr dirty="0" err="1"/>
              <a:t>aydan</a:t>
            </a:r>
            <a:r>
              <a:rPr dirty="0"/>
              <a:t> </a:t>
            </a:r>
            <a:r>
              <a:rPr dirty="0" err="1"/>
              <a:t>sonra</a:t>
            </a:r>
            <a:r>
              <a:rPr dirty="0"/>
              <a:t> </a:t>
            </a:r>
            <a:r>
              <a:rPr dirty="0" err="1"/>
              <a:t>baxılır</a:t>
            </a:r>
            <a:r>
              <a:rPr dirty="0"/>
              <a:t>); </a:t>
            </a:r>
            <a:endParaRPr lang="az-Latn-AZ" dirty="0"/>
          </a:p>
          <a:p>
            <a:pPr marL="121159" algn="just" defTabSz="242315">
              <a:buSzPct val="100000"/>
              <a:defRPr sz="3700" b="0">
                <a:solidFill>
                  <a:srgbClr val="212529"/>
                </a:solidFill>
                <a:uFill>
                  <a:solidFill>
                    <a:srgbClr val="212529"/>
                  </a:solidFill>
                </a:uFill>
                <a:latin typeface="Times New Roman"/>
                <a:ea typeface="Times New Roman"/>
                <a:cs typeface="Times New Roman"/>
                <a:sym typeface="Times New Roman"/>
              </a:defRPr>
            </a:pPr>
            <a:endParaRPr dirty="0"/>
          </a:p>
          <a:p>
            <a:pPr marL="242315" indent="-121156" algn="just" defTabSz="242315">
              <a:buSzPct val="100000"/>
              <a:buFont typeface="Symbol"/>
              <a:buChar char="·"/>
              <a:defRPr sz="3700" b="0">
                <a:solidFill>
                  <a:srgbClr val="212529"/>
                </a:solidFill>
                <a:uFill>
                  <a:solidFill>
                    <a:srgbClr val="212529"/>
                  </a:solidFill>
                </a:uFill>
                <a:latin typeface="Times New Roman"/>
                <a:ea typeface="Times New Roman"/>
                <a:cs typeface="Times New Roman"/>
                <a:sym typeface="Times New Roman"/>
              </a:defRPr>
            </a:pPr>
            <a:r>
              <a:rPr dirty="0" err="1"/>
              <a:t>ailənin</a:t>
            </a:r>
            <a:r>
              <a:rPr dirty="0"/>
              <a:t> </a:t>
            </a:r>
            <a:r>
              <a:rPr dirty="0" err="1"/>
              <a:t>adambaşına</a:t>
            </a:r>
            <a:r>
              <a:rPr dirty="0"/>
              <a:t> </a:t>
            </a:r>
            <a:r>
              <a:rPr dirty="0" err="1"/>
              <a:t>düşən</a:t>
            </a:r>
            <a:r>
              <a:rPr dirty="0"/>
              <a:t> </a:t>
            </a:r>
            <a:r>
              <a:rPr dirty="0" err="1"/>
              <a:t>kommunal</a:t>
            </a:r>
            <a:r>
              <a:rPr dirty="0"/>
              <a:t> </a:t>
            </a:r>
            <a:r>
              <a:rPr dirty="0" err="1"/>
              <a:t>və</a:t>
            </a:r>
            <a:r>
              <a:rPr dirty="0"/>
              <a:t> </a:t>
            </a:r>
            <a:r>
              <a:rPr dirty="0" err="1"/>
              <a:t>rabitə</a:t>
            </a:r>
            <a:r>
              <a:rPr dirty="0"/>
              <a:t> </a:t>
            </a:r>
            <a:r>
              <a:rPr dirty="0" err="1"/>
              <a:t>xərclərinin</a:t>
            </a:r>
            <a:r>
              <a:rPr dirty="0"/>
              <a:t> </a:t>
            </a:r>
            <a:r>
              <a:rPr dirty="0" err="1"/>
              <a:t>cəminin</a:t>
            </a:r>
            <a:r>
              <a:rPr dirty="0"/>
              <a:t> </a:t>
            </a:r>
            <a:r>
              <a:rPr dirty="0" err="1"/>
              <a:t>orta</a:t>
            </a:r>
            <a:r>
              <a:rPr dirty="0"/>
              <a:t> </a:t>
            </a:r>
            <a:r>
              <a:rPr dirty="0" err="1"/>
              <a:t>aylıq</a:t>
            </a:r>
            <a:r>
              <a:rPr dirty="0"/>
              <a:t> </a:t>
            </a:r>
            <a:r>
              <a:rPr dirty="0" err="1"/>
              <a:t>məbləği</a:t>
            </a:r>
            <a:r>
              <a:rPr dirty="0"/>
              <a:t> </a:t>
            </a:r>
            <a:r>
              <a:rPr dirty="0" err="1"/>
              <a:t>ölkə</a:t>
            </a:r>
            <a:r>
              <a:rPr dirty="0"/>
              <a:t> </a:t>
            </a:r>
            <a:r>
              <a:rPr dirty="0" err="1"/>
              <a:t>üzrə</a:t>
            </a:r>
            <a:r>
              <a:rPr dirty="0"/>
              <a:t> </a:t>
            </a:r>
            <a:r>
              <a:rPr dirty="0" err="1"/>
              <a:t>təsdiq</a:t>
            </a:r>
            <a:r>
              <a:rPr dirty="0"/>
              <a:t> </a:t>
            </a:r>
            <a:r>
              <a:rPr dirty="0" err="1"/>
              <a:t>olunmuş</a:t>
            </a:r>
            <a:r>
              <a:rPr dirty="0"/>
              <a:t> </a:t>
            </a:r>
            <a:r>
              <a:rPr dirty="0" err="1"/>
              <a:t>yaşayış</a:t>
            </a:r>
            <a:r>
              <a:rPr dirty="0"/>
              <a:t> </a:t>
            </a:r>
            <a:r>
              <a:rPr dirty="0" err="1"/>
              <a:t>minimumunun</a:t>
            </a:r>
            <a:r>
              <a:rPr dirty="0"/>
              <a:t> </a:t>
            </a:r>
            <a:r>
              <a:rPr i="1" dirty="0"/>
              <a:t>15 (on </a:t>
            </a:r>
            <a:r>
              <a:rPr i="1" dirty="0" err="1"/>
              <a:t>beş</a:t>
            </a:r>
            <a:r>
              <a:rPr i="1" dirty="0"/>
              <a:t>) </a:t>
            </a:r>
            <a:r>
              <a:rPr i="1" dirty="0" err="1"/>
              <a:t>faizinə</a:t>
            </a:r>
            <a:r>
              <a:rPr i="1" dirty="0"/>
              <a:t> </a:t>
            </a:r>
            <a:r>
              <a:rPr i="1" dirty="0" err="1"/>
              <a:t>bərabər</a:t>
            </a:r>
            <a:r>
              <a:rPr i="1" dirty="0"/>
              <a:t> </a:t>
            </a:r>
            <a:r>
              <a:rPr i="1" dirty="0" err="1"/>
              <a:t>və</a:t>
            </a:r>
            <a:r>
              <a:rPr i="1" dirty="0"/>
              <a:t> </a:t>
            </a:r>
            <a:r>
              <a:rPr i="1" dirty="0" err="1"/>
              <a:t>ya</a:t>
            </a:r>
            <a:r>
              <a:rPr i="1" dirty="0"/>
              <a:t> </a:t>
            </a:r>
            <a:r>
              <a:rPr i="1" dirty="0" err="1"/>
              <a:t>ondan</a:t>
            </a:r>
            <a:r>
              <a:rPr i="1" dirty="0"/>
              <a:t> </a:t>
            </a:r>
            <a:r>
              <a:rPr i="1" dirty="0" err="1"/>
              <a:t>yuxarı</a:t>
            </a:r>
            <a:r>
              <a:rPr i="1" dirty="0"/>
              <a:t> </a:t>
            </a:r>
            <a:r>
              <a:rPr i="1" dirty="0" err="1"/>
              <a:t>olduqda</a:t>
            </a:r>
            <a:r>
              <a:rPr dirty="0"/>
              <a:t>; (15 manat </a:t>
            </a:r>
            <a:r>
              <a:rPr dirty="0" err="1"/>
              <a:t>və</a:t>
            </a:r>
            <a:r>
              <a:rPr dirty="0"/>
              <a:t> </a:t>
            </a:r>
            <a:r>
              <a:rPr dirty="0" err="1"/>
              <a:t>ondan</a:t>
            </a:r>
            <a:r>
              <a:rPr dirty="0"/>
              <a:t> </a:t>
            </a:r>
            <a:r>
              <a:rPr dirty="0" err="1"/>
              <a:t>yuxarı</a:t>
            </a:r>
            <a:r>
              <a:rPr lang="az-Latn-AZ" dirty="0"/>
              <a:t>)</a:t>
            </a:r>
          </a:p>
          <a:p>
            <a:pPr marL="242315" indent="-121156" algn="just" defTabSz="242315">
              <a:buSzPct val="100000"/>
              <a:buFont typeface="Symbol"/>
              <a:buChar char="·"/>
              <a:defRPr sz="3700" b="0">
                <a:solidFill>
                  <a:srgbClr val="212529"/>
                </a:solidFill>
                <a:uFill>
                  <a:solidFill>
                    <a:srgbClr val="212529"/>
                  </a:solidFill>
                </a:uFill>
                <a:latin typeface="Times New Roman"/>
                <a:ea typeface="Times New Roman"/>
                <a:cs typeface="Times New Roman"/>
                <a:sym typeface="Times New Roman"/>
              </a:defRPr>
            </a:pPr>
            <a:endParaRPr lang="az-Latn-AZ" dirty="0"/>
          </a:p>
          <a:p>
            <a:pPr marL="121159" algn="just" defTabSz="242315">
              <a:buSzPct val="100000"/>
              <a:defRPr sz="3700" b="0">
                <a:solidFill>
                  <a:srgbClr val="212529"/>
                </a:solidFill>
                <a:uFill>
                  <a:solidFill>
                    <a:srgbClr val="212529"/>
                  </a:solidFill>
                </a:uFill>
                <a:latin typeface="Times New Roman"/>
                <a:ea typeface="Times New Roman"/>
                <a:cs typeface="Times New Roman"/>
                <a:sym typeface="Times New Roman"/>
              </a:defRPr>
            </a:pPr>
            <a:endParaRPr dirty="0"/>
          </a:p>
          <a:p>
            <a:pPr marL="242315" indent="-121156" algn="just" defTabSz="242315">
              <a:buSzPct val="100000"/>
              <a:buFont typeface="Symbol"/>
              <a:buChar char="·"/>
              <a:defRPr sz="3700" b="0">
                <a:solidFill>
                  <a:srgbClr val="212529"/>
                </a:solidFill>
                <a:uFill>
                  <a:solidFill>
                    <a:srgbClr val="212529"/>
                  </a:solidFill>
                </a:uFill>
                <a:latin typeface="Times New Roman"/>
                <a:ea typeface="Times New Roman"/>
                <a:cs typeface="Times New Roman"/>
                <a:sym typeface="Times New Roman"/>
              </a:defRPr>
            </a:pPr>
            <a:r>
              <a:rPr dirty="0" err="1"/>
              <a:t>ailənin</a:t>
            </a:r>
            <a:r>
              <a:rPr dirty="0"/>
              <a:t> </a:t>
            </a:r>
            <a:r>
              <a:rPr dirty="0" err="1"/>
              <a:t>mülkiyyətində</a:t>
            </a:r>
            <a:r>
              <a:rPr dirty="0"/>
              <a:t> </a:t>
            </a:r>
            <a:r>
              <a:rPr dirty="0" err="1"/>
              <a:t>müxtəlif</a:t>
            </a:r>
            <a:r>
              <a:rPr dirty="0"/>
              <a:t> </a:t>
            </a:r>
            <a:r>
              <a:rPr dirty="0" err="1"/>
              <a:t>ünvanda</a:t>
            </a:r>
            <a:r>
              <a:rPr dirty="0"/>
              <a:t> 2 </a:t>
            </a:r>
            <a:r>
              <a:rPr dirty="0" err="1"/>
              <a:t>və</a:t>
            </a:r>
            <a:r>
              <a:rPr dirty="0"/>
              <a:t> </a:t>
            </a:r>
            <a:r>
              <a:rPr dirty="0" err="1"/>
              <a:t>daha</a:t>
            </a:r>
            <a:r>
              <a:rPr dirty="0"/>
              <a:t> </a:t>
            </a:r>
            <a:r>
              <a:rPr dirty="0" err="1"/>
              <a:t>çox</a:t>
            </a:r>
            <a:r>
              <a:rPr dirty="0"/>
              <a:t> </a:t>
            </a:r>
            <a:r>
              <a:rPr dirty="0" err="1"/>
              <a:t>eyni</a:t>
            </a:r>
            <a:r>
              <a:rPr dirty="0"/>
              <a:t> </a:t>
            </a:r>
            <a:r>
              <a:rPr dirty="0" err="1"/>
              <a:t>təyinatlı</a:t>
            </a:r>
            <a:r>
              <a:rPr dirty="0"/>
              <a:t> </a:t>
            </a:r>
            <a:r>
              <a:rPr dirty="0" err="1"/>
              <a:t>daşınmaz</a:t>
            </a:r>
            <a:r>
              <a:rPr dirty="0"/>
              <a:t> </a:t>
            </a:r>
            <a:r>
              <a:rPr dirty="0" err="1"/>
              <a:t>əmlak</a:t>
            </a:r>
            <a:r>
              <a:rPr dirty="0"/>
              <a:t> </a:t>
            </a:r>
            <a:r>
              <a:rPr dirty="0" err="1"/>
              <a:t>olduqda</a:t>
            </a:r>
            <a:r>
              <a:rPr dirty="0"/>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Hansı dəyişikliklər barədə məlumat verilməsi tələb edilmir?"/>
          <p:cNvSpPr txBox="1">
            <a:spLocks noGrp="1"/>
          </p:cNvSpPr>
          <p:nvPr>
            <p:ph type="title"/>
          </p:nvPr>
        </p:nvSpPr>
        <p:spPr>
          <a:xfrm>
            <a:off x="1160679" y="-2734759"/>
            <a:ext cx="22062642" cy="5882275"/>
          </a:xfrm>
          <a:prstGeom prst="rect">
            <a:avLst/>
          </a:prstGeom>
        </p:spPr>
        <p:txBody>
          <a:bodyPr/>
          <a:lstStyle>
            <a:lvl1pPr algn="just" defTabSz="457200">
              <a:lnSpc>
                <a:spcPct val="100000"/>
              </a:lnSpc>
              <a:defRPr sz="7000" spc="0">
                <a:solidFill>
                  <a:srgbClr val="212529"/>
                </a:solidFill>
                <a:uFill>
                  <a:solidFill>
                    <a:srgbClr val="212529"/>
                  </a:solidFill>
                </a:uFill>
                <a:latin typeface="Times New Roman"/>
                <a:ea typeface="Times New Roman"/>
                <a:cs typeface="Times New Roman"/>
                <a:sym typeface="Times New Roman"/>
              </a:defRPr>
            </a:lvl1pPr>
          </a:lstStyle>
          <a:p>
            <a:r>
              <a:t>Hansı dəyişikliklər barədə məlumat verilməsi tələb edilmir?</a:t>
            </a:r>
          </a:p>
        </p:txBody>
      </p:sp>
      <p:sp>
        <p:nvSpPr>
          <p:cNvPr id="189" name="Azərbaycan Respublikası Prezidentinin təqaüdlərinin və sosial müavinətlərin, həmçinin vahid aylıq müavinətin məbləğinin artırılması barədə məlumatlar;…"/>
          <p:cNvSpPr txBox="1">
            <a:spLocks noGrp="1"/>
          </p:cNvSpPr>
          <p:nvPr>
            <p:ph type="body" sz="half" idx="1"/>
          </p:nvPr>
        </p:nvSpPr>
        <p:spPr>
          <a:xfrm>
            <a:off x="-56188" y="3924215"/>
            <a:ext cx="12212736" cy="9349547"/>
          </a:xfrm>
          <a:prstGeom prst="rect">
            <a:avLst/>
          </a:prstGeom>
        </p:spPr>
        <p:txBody>
          <a:bodyPr/>
          <a:lstStyle/>
          <a:p>
            <a:pPr marL="304015" indent="-85039" algn="just" defTabSz="170078">
              <a:buSzPct val="100000"/>
              <a:buFont typeface="Symbol"/>
              <a:buChar char="·"/>
              <a:defRPr sz="4278" b="0">
                <a:solidFill>
                  <a:srgbClr val="212529"/>
                </a:solidFill>
                <a:uFill>
                  <a:solidFill>
                    <a:srgbClr val="212529"/>
                  </a:solidFill>
                </a:uFill>
                <a:latin typeface="Times New Roman"/>
                <a:ea typeface="Times New Roman"/>
                <a:cs typeface="Times New Roman"/>
                <a:sym typeface="Times New Roman"/>
              </a:defRPr>
            </a:pPr>
            <a:r>
              <a:t>Azərbaycan Respublikası Prezidentinin təqaüdlərinin və sosial müavinətlərin, həmçinin vahid aylıq müavinətin məbləğinin artırılması barədə məlumatlar;</a:t>
            </a:r>
          </a:p>
          <a:p>
            <a:pPr marL="304015" indent="-85039" algn="just" defTabSz="170078">
              <a:buSzPct val="100000"/>
              <a:buFont typeface="Symbol"/>
              <a:buChar char="·"/>
              <a:defRPr sz="4278" b="0">
                <a:solidFill>
                  <a:srgbClr val="212529"/>
                </a:solidFill>
                <a:uFill>
                  <a:solidFill>
                    <a:srgbClr val="212529"/>
                  </a:solidFill>
                </a:uFill>
                <a:latin typeface="Times New Roman"/>
                <a:ea typeface="Times New Roman"/>
                <a:cs typeface="Times New Roman"/>
                <a:sym typeface="Times New Roman"/>
              </a:defRPr>
            </a:pPr>
            <a:r>
              <a:t>əmək pensiyasının minimum məbləğinin və minimum aylıq əməkhaqqının məbləğinin artırılması və əmək pensiyalarının indeksləşdirilməsi barədə məlumatlar;</a:t>
            </a:r>
          </a:p>
          <a:p>
            <a:pPr marL="304015" indent="-85039" algn="just" defTabSz="170078">
              <a:buSzPct val="100000"/>
              <a:buFont typeface="Symbol"/>
              <a:buChar char="·"/>
              <a:defRPr sz="4278" b="0">
                <a:solidFill>
                  <a:srgbClr val="212529"/>
                </a:solidFill>
                <a:uFill>
                  <a:solidFill>
                    <a:srgbClr val="212529"/>
                  </a:solidFill>
                </a:uFill>
                <a:latin typeface="Times New Roman"/>
                <a:ea typeface="Times New Roman"/>
                <a:cs typeface="Times New Roman"/>
                <a:sym typeface="Times New Roman"/>
              </a:defRPr>
            </a:pPr>
            <a:r>
              <a:t>seçilmiş özünüməşğulluq istiqamətinin təşkili üçün verilmiş əmlak barədə məlumatlar;</a:t>
            </a:r>
          </a:p>
          <a:p>
            <a:pPr marL="304015" indent="-85039" algn="just" defTabSz="170078">
              <a:buSzPct val="100000"/>
              <a:buFont typeface="Symbol"/>
              <a:buChar char="·"/>
              <a:defRPr sz="4278" b="0">
                <a:solidFill>
                  <a:srgbClr val="212529"/>
                </a:solidFill>
                <a:uFill>
                  <a:solidFill>
                    <a:srgbClr val="212529"/>
                  </a:solidFill>
                </a:uFill>
                <a:latin typeface="Times New Roman"/>
                <a:ea typeface="Times New Roman"/>
                <a:cs typeface="Times New Roman"/>
                <a:sym typeface="Times New Roman"/>
              </a:defRPr>
            </a:pPr>
            <a:r>
              <a:t>əmək müqaviləsi barədə məlumatlar;</a:t>
            </a:r>
          </a:p>
          <a:p>
            <a:pPr marL="304015" indent="-85039" algn="just" defTabSz="170078">
              <a:buSzPct val="100000"/>
              <a:buFont typeface="Symbol"/>
              <a:buChar char="·"/>
              <a:defRPr sz="4278" b="0">
                <a:solidFill>
                  <a:srgbClr val="212529"/>
                </a:solidFill>
                <a:uFill>
                  <a:solidFill>
                    <a:srgbClr val="212529"/>
                  </a:solidFill>
                </a:uFill>
                <a:latin typeface="Times New Roman"/>
                <a:ea typeface="Times New Roman"/>
                <a:cs typeface="Times New Roman"/>
                <a:sym typeface="Times New Roman"/>
              </a:defRPr>
            </a:pPr>
            <a:r>
              <a:t>sahibkarlıq fəaliyyəti, o cümlədən sadələşdirilmiş vergi ödəyicisi olması barədə məlumatlar;</a:t>
            </a:r>
          </a:p>
          <a:p>
            <a:pPr marL="304015" indent="-85039" algn="just" defTabSz="170078">
              <a:buSzPct val="100000"/>
              <a:buFont typeface="Symbol"/>
              <a:buChar char="·"/>
              <a:defRPr sz="4278" b="0">
                <a:solidFill>
                  <a:srgbClr val="212529"/>
                </a:solidFill>
                <a:uFill>
                  <a:solidFill>
                    <a:srgbClr val="212529"/>
                  </a:solidFill>
                </a:uFill>
                <a:latin typeface="Times New Roman"/>
                <a:ea typeface="Times New Roman"/>
                <a:cs typeface="Times New Roman"/>
                <a:sym typeface="Times New Roman"/>
              </a:defRPr>
            </a:pPr>
            <a:r>
              <a:t>ailənin mülkiyyətində və ya istifadəsində nəqliyyat vasitəsi olması barədə məlumatlar.</a:t>
            </a:r>
          </a:p>
        </p:txBody>
      </p:sp>
      <p:pic>
        <p:nvPicPr>
          <p:cNvPr id="190" name="Ekran Resmi 2023-05-10 14.30.55.png" descr="Ekran Resmi 2023-05-10 14.30.55.png"/>
          <p:cNvPicPr>
            <a:picLocks noChangeAspect="1"/>
          </p:cNvPicPr>
          <p:nvPr/>
        </p:nvPicPr>
        <p:blipFill>
          <a:blip r:embed="rId2"/>
          <a:stretch>
            <a:fillRect/>
          </a:stretch>
        </p:blipFill>
        <p:spPr>
          <a:xfrm>
            <a:off x="12380703" y="4987359"/>
            <a:ext cx="11722235" cy="6158355"/>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övde Düzeyi Bir…"/>
          <p:cNvSpPr txBox="1">
            <a:spLocks noGrp="1"/>
          </p:cNvSpPr>
          <p:nvPr>
            <p:ph type="body" idx="21"/>
          </p:nvPr>
        </p:nvSpPr>
        <p:spPr>
          <a:xfrm>
            <a:off x="0" y="-233915"/>
            <a:ext cx="24958157" cy="122815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buNone/>
            </a:pPr>
            <a:endParaRPr lang="az-Latn-AZ" sz="6000" b="1"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az-Latn-AZ" sz="6000" b="1"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az-Latn-AZ" b="1"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S</a:t>
            </a:r>
            <a:r>
              <a:rPr lang="az-Latn-AZ" b="1"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osial yardım təyin edildikdən sonra ailənin</a:t>
            </a:r>
          </a:p>
          <a:p>
            <a:pPr marL="0" indent="0">
              <a:buNone/>
            </a:pPr>
            <a:r>
              <a:rPr lang="az-Latn-AZ" b="1"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gəlirlərində dəyişiklik baş    verdikdə, sosial</a:t>
            </a:r>
          </a:p>
          <a:p>
            <a:pPr marL="0" indent="0">
              <a:buNone/>
            </a:pPr>
            <a:r>
              <a:rPr lang="az-Latn-AZ" b="1"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yardım alan ailə bu barədə elektron formada</a:t>
            </a:r>
          </a:p>
          <a:p>
            <a:pPr marL="0" indent="0">
              <a:buNone/>
            </a:pPr>
            <a:r>
              <a:rPr lang="az-Latn-AZ" b="1"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VEMTAS-a 15 (on beş) iş günü </a:t>
            </a:r>
          </a:p>
          <a:p>
            <a:pPr marL="0" indent="0">
              <a:buNone/>
            </a:pPr>
            <a:r>
              <a:rPr lang="az-Latn-AZ" b="1"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müddətində məlumat verməlidir.</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dirty="0"/>
          </a:p>
        </p:txBody>
      </p:sp>
      <p:pic>
        <p:nvPicPr>
          <p:cNvPr id="11" name="Picture 10">
            <a:extLst>
              <a:ext uri="{FF2B5EF4-FFF2-40B4-BE49-F238E27FC236}">
                <a16:creationId xmlns:a16="http://schemas.microsoft.com/office/drawing/2014/main" id="{B16689B8-1717-4D16-5C3E-54E859E67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3453" y="2389682"/>
            <a:ext cx="8771143" cy="6736612"/>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ÜDYS-nin verilməsi hansı hallarda dayandırılır?"/>
          <p:cNvSpPr txBox="1">
            <a:spLocks noGrp="1"/>
          </p:cNvSpPr>
          <p:nvPr>
            <p:ph type="title"/>
          </p:nvPr>
        </p:nvSpPr>
        <p:spPr>
          <a:xfrm>
            <a:off x="637775" y="-3801114"/>
            <a:ext cx="23264216" cy="5459794"/>
          </a:xfrm>
          <a:prstGeom prst="rect">
            <a:avLst/>
          </a:prstGeom>
        </p:spPr>
        <p:txBody>
          <a:bodyPr/>
          <a:lstStyle>
            <a:lvl1pPr indent="342900" algn="just" defTabSz="457200">
              <a:lnSpc>
                <a:spcPct val="100000"/>
              </a:lnSpc>
              <a:defRPr sz="6000" spc="0">
                <a:solidFill>
                  <a:srgbClr val="212529"/>
                </a:solidFill>
                <a:uFill>
                  <a:solidFill>
                    <a:srgbClr val="212529"/>
                  </a:solidFill>
                </a:uFill>
                <a:latin typeface="Times New Roman"/>
                <a:ea typeface="Times New Roman"/>
                <a:cs typeface="Times New Roman"/>
                <a:sym typeface="Times New Roman"/>
              </a:defRPr>
            </a:lvl1pPr>
          </a:lstStyle>
          <a:p>
            <a:r>
              <a:rPr dirty="0"/>
              <a:t> ÜDYS-</a:t>
            </a:r>
            <a:r>
              <a:rPr dirty="0" err="1"/>
              <a:t>nin</a:t>
            </a:r>
            <a:r>
              <a:rPr dirty="0"/>
              <a:t> </a:t>
            </a:r>
            <a:r>
              <a:rPr dirty="0" err="1"/>
              <a:t>verilməsi</a:t>
            </a:r>
            <a:r>
              <a:rPr dirty="0"/>
              <a:t> </a:t>
            </a:r>
            <a:r>
              <a:rPr dirty="0" err="1"/>
              <a:t>hansı</a:t>
            </a:r>
            <a:r>
              <a:rPr dirty="0"/>
              <a:t> </a:t>
            </a:r>
            <a:r>
              <a:rPr dirty="0" err="1"/>
              <a:t>hallarda</a:t>
            </a:r>
            <a:r>
              <a:rPr dirty="0"/>
              <a:t> </a:t>
            </a:r>
            <a:r>
              <a:rPr dirty="0" err="1"/>
              <a:t>dayandırılır</a:t>
            </a:r>
            <a:r>
              <a:rPr dirty="0"/>
              <a:t>?</a:t>
            </a:r>
          </a:p>
        </p:txBody>
      </p:sp>
      <p:sp>
        <p:nvSpPr>
          <p:cNvPr id="196" name="Sosial yardımın məbləği ailə tərəfindən ardıcıl gələn 2 (iki) ay müddətində kart hesabından götürülmədikdə, VEMTAS tərəfindən sosial yardımın verilməsi dayandırılır və ailənin sosial yardım almaq hüququna Təmsilçinin müraciəti əsasında yenidən baxılır.…"/>
          <p:cNvSpPr txBox="1">
            <a:spLocks noGrp="1"/>
          </p:cNvSpPr>
          <p:nvPr>
            <p:ph type="body" idx="1"/>
          </p:nvPr>
        </p:nvSpPr>
        <p:spPr>
          <a:xfrm>
            <a:off x="63499" y="2021263"/>
            <a:ext cx="13240862" cy="11285320"/>
          </a:xfrm>
          <a:prstGeom prst="rect">
            <a:avLst/>
          </a:prstGeom>
        </p:spPr>
        <p:txBody>
          <a:bodyPr>
            <a:normAutofit lnSpcReduction="10000"/>
          </a:bodyPr>
          <a:lstStyle/>
          <a:p>
            <a:pPr marL="111556" indent="-55778" algn="just" defTabSz="111556">
              <a:buSzPct val="100000"/>
              <a:buFont typeface="Symbol"/>
              <a:buChar char="·"/>
              <a:defRPr sz="3477" b="0">
                <a:solidFill>
                  <a:srgbClr val="212529"/>
                </a:solidFill>
                <a:uFill>
                  <a:solidFill>
                    <a:srgbClr val="212529"/>
                  </a:solidFill>
                </a:uFill>
                <a:latin typeface="Times New Roman"/>
                <a:ea typeface="Times New Roman"/>
                <a:cs typeface="Times New Roman"/>
                <a:sym typeface="Times New Roman"/>
              </a:defRPr>
            </a:pPr>
            <a:r>
              <a:t>Sosial yardımın məbləği ailə tərəfindən ardıcıl gələn 2 (iki) ay müddətində kart hesabından götürülmədikdə, VEMTAS tərəfindən sosial yardımın verilməsi dayandırılır və ailənin sosial yardım almaq hüququna Təmsilçinin müraciəti əsasında yenidən baxılır.</a:t>
            </a:r>
          </a:p>
          <a:p>
            <a:pPr indent="83667" algn="just" defTabSz="111556">
              <a:defRPr sz="3477" b="0">
                <a:solidFill>
                  <a:srgbClr val="212529"/>
                </a:solidFill>
                <a:uFill>
                  <a:solidFill>
                    <a:srgbClr val="212529"/>
                  </a:solidFill>
                </a:uFill>
                <a:latin typeface="Times New Roman"/>
                <a:ea typeface="Times New Roman"/>
                <a:cs typeface="Times New Roman"/>
                <a:sym typeface="Times New Roman"/>
              </a:defRPr>
            </a:pPr>
            <a:endParaRPr/>
          </a:p>
          <a:p>
            <a:pPr marL="111556" indent="-55778" algn="just" defTabSz="111556">
              <a:buSzPct val="100000"/>
              <a:buFont typeface="Symbol"/>
              <a:buChar char="·"/>
              <a:defRPr sz="3477" b="0">
                <a:solidFill>
                  <a:srgbClr val="212529"/>
                </a:solidFill>
                <a:uFill>
                  <a:solidFill>
                    <a:srgbClr val="212529"/>
                  </a:solidFill>
                </a:uFill>
                <a:latin typeface="Times New Roman"/>
                <a:ea typeface="Times New Roman"/>
                <a:cs typeface="Times New Roman"/>
                <a:sym typeface="Times New Roman"/>
              </a:defRPr>
            </a:pPr>
            <a:r>
              <a:t>Ailəyə ev, mənzil (əgər bu ev və ya mənzil ailənin əmlakında və ya istifadəsində olan yeganə ev və ya mənzil deyildirsə) və nəqliyyat vasitəsi bağışlandığı hallarda, sosial yardımın verilməsi həmin halın baş verdiyi gündən dayandırılır.</a:t>
            </a:r>
          </a:p>
          <a:p>
            <a:pPr algn="just" defTabSz="111556">
              <a:defRPr sz="3477" b="0">
                <a:solidFill>
                  <a:srgbClr val="212529"/>
                </a:solidFill>
                <a:uFill>
                  <a:solidFill>
                    <a:srgbClr val="212529"/>
                  </a:solidFill>
                </a:uFill>
                <a:latin typeface="Times New Roman"/>
                <a:ea typeface="Times New Roman"/>
                <a:cs typeface="Times New Roman"/>
                <a:sym typeface="Times New Roman"/>
              </a:defRPr>
            </a:pPr>
            <a:endParaRPr/>
          </a:p>
          <a:p>
            <a:pPr marL="111556" indent="-55778" algn="just" defTabSz="111556">
              <a:buSzPct val="100000"/>
              <a:buFont typeface="Symbol"/>
              <a:buChar char="·"/>
              <a:defRPr sz="3477" b="0">
                <a:solidFill>
                  <a:srgbClr val="212529"/>
                </a:solidFill>
                <a:uFill>
                  <a:solidFill>
                    <a:srgbClr val="212529"/>
                  </a:solidFill>
                </a:uFill>
                <a:latin typeface="Times New Roman"/>
                <a:ea typeface="Times New Roman"/>
                <a:cs typeface="Times New Roman"/>
                <a:sym typeface="Times New Roman"/>
              </a:defRPr>
            </a:pPr>
            <a:r>
              <a:t>Aztəminatlı ailənin üzvü “Məşğulluq haqqında” Qanuna uyğun olaraq özünüməşğulluğa cəlb edildiyi hallarda, həmin ailənin sosial yardım almaq üçün müraciət etmək hüququ seçilmiş özünüməşğulluq istiqaməti üzrə əmlakın verilməsi barədə müqavilənin qüvvədə olduğu müddətdə məhdudlaşdırılır.</a:t>
            </a:r>
          </a:p>
          <a:p>
            <a:pPr algn="just" defTabSz="111556">
              <a:defRPr sz="3477" b="0">
                <a:solidFill>
                  <a:srgbClr val="212529"/>
                </a:solidFill>
                <a:uFill>
                  <a:solidFill>
                    <a:srgbClr val="212529"/>
                  </a:solidFill>
                </a:uFill>
                <a:latin typeface="Times New Roman"/>
                <a:ea typeface="Times New Roman"/>
                <a:cs typeface="Times New Roman"/>
                <a:sym typeface="Times New Roman"/>
              </a:defRPr>
            </a:pPr>
            <a:endParaRPr/>
          </a:p>
          <a:p>
            <a:pPr marL="111556" indent="-55778" algn="just" defTabSz="111556">
              <a:buSzPct val="100000"/>
              <a:buFont typeface="Symbol"/>
              <a:buChar char="·"/>
              <a:defRPr sz="3477" b="0">
                <a:solidFill>
                  <a:srgbClr val="212529"/>
                </a:solidFill>
                <a:uFill>
                  <a:solidFill>
                    <a:srgbClr val="212529"/>
                  </a:solidFill>
                </a:uFill>
                <a:latin typeface="Times New Roman"/>
                <a:ea typeface="Times New Roman"/>
                <a:cs typeface="Times New Roman"/>
                <a:sym typeface="Times New Roman"/>
              </a:defRPr>
            </a:pPr>
            <a:r>
              <a:t>Sosial yardım almaq hüququna baxılma zamanı sosial yardımın təyin olunmasına və ya məbləğinin dəyişdirilməsinə səbəb ola biləcək hallar barədə (ailənin tərkibi, əmlakı və gəliri haqqında) düzgün olmayan və ya natamam məlumat verildiyi aşkar olunduqda və ya dəyişikliklər barədə məlumat verilmədikdə həmin ailə 1 (bir) il müddətinə sosial yardım almaq hüququnu itirir.</a:t>
            </a:r>
          </a:p>
        </p:txBody>
      </p:sp>
      <p:pic>
        <p:nvPicPr>
          <p:cNvPr id="197" name="Ekran Resmi 2023-05-10 14.52.22.png" descr="Ekran Resmi 2023-05-10 14.52.22.png"/>
          <p:cNvPicPr>
            <a:picLocks noChangeAspect="1"/>
          </p:cNvPicPr>
          <p:nvPr/>
        </p:nvPicPr>
        <p:blipFill>
          <a:blip r:embed="rId2"/>
          <a:stretch>
            <a:fillRect/>
          </a:stretch>
        </p:blipFill>
        <p:spPr>
          <a:xfrm>
            <a:off x="13596729" y="3965397"/>
            <a:ext cx="10305261" cy="555213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DİQQƏTİNİZ ÜÇÜN TƏŞƏKKÜRLƏR!"/>
          <p:cNvSpPr txBox="1">
            <a:spLocks noGrp="1"/>
          </p:cNvSpPr>
          <p:nvPr>
            <p:ph type="body" sz="half" idx="1"/>
          </p:nvPr>
        </p:nvSpPr>
        <p:spPr>
          <a:xfrm>
            <a:off x="1656739" y="5134114"/>
            <a:ext cx="21971002" cy="3874315"/>
          </a:xfrm>
          <a:prstGeom prst="rect">
            <a:avLst/>
          </a:prstGeom>
        </p:spPr>
        <p:txBody>
          <a:bodyPr/>
          <a:lstStyle/>
          <a:p>
            <a:pPr defTabSz="420623">
              <a:lnSpc>
                <a:spcPct val="100000"/>
              </a:lnSpc>
              <a:defRPr sz="6400" spc="0">
                <a:solidFill>
                  <a:srgbClr val="212529"/>
                </a:solidFill>
                <a:uFill>
                  <a:solidFill>
                    <a:srgbClr val="212529"/>
                  </a:solidFill>
                </a:uFill>
                <a:latin typeface="Times New Roman"/>
                <a:ea typeface="Times New Roman"/>
                <a:cs typeface="Times New Roman"/>
                <a:sym typeface="Times New Roman"/>
              </a:defRPr>
            </a:pPr>
            <a:r>
              <a:t>DİQQƏTİNİZ ÜÇÜN TƏŞƏKKÜRLƏR!</a:t>
            </a:r>
          </a:p>
          <a:p>
            <a:pPr indent="315466" defTabSz="420623">
              <a:lnSpc>
                <a:spcPct val="100000"/>
              </a:lnSpc>
              <a:defRPr sz="6400" b="1" spc="0">
                <a:solidFill>
                  <a:srgbClr val="212529"/>
                </a:solidFill>
                <a:uFill>
                  <a:solidFill>
                    <a:srgbClr val="212529"/>
                  </a:solidFill>
                </a:uFill>
                <a:latin typeface="Times New Roman"/>
                <a:ea typeface="Times New Roman"/>
                <a:cs typeface="Times New Roman"/>
                <a:sym typeface="Times New Roman"/>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Əsas anlayışlar:"/>
          <p:cNvSpPr txBox="1">
            <a:spLocks noGrp="1"/>
          </p:cNvSpPr>
          <p:nvPr>
            <p:ph type="title"/>
          </p:nvPr>
        </p:nvSpPr>
        <p:spPr>
          <a:xfrm>
            <a:off x="424504" y="-4156567"/>
            <a:ext cx="9779002" cy="5882275"/>
          </a:xfrm>
          <a:prstGeom prst="rect">
            <a:avLst/>
          </a:prstGeom>
        </p:spPr>
        <p:txBody>
          <a:bodyPr/>
          <a:lstStyle/>
          <a:p>
            <a:pPr marR="4443" indent="342900" algn="just" defTabSz="457200">
              <a:lnSpc>
                <a:spcPct val="115000"/>
              </a:lnSpc>
              <a:spcBef>
                <a:spcPts val="1000"/>
              </a:spcBef>
              <a:defRPr sz="6000" spc="0">
                <a:uFill>
                  <a:solidFill>
                    <a:srgbClr val="000000"/>
                  </a:solidFill>
                </a:uFill>
                <a:latin typeface="Times New Roman"/>
                <a:ea typeface="Times New Roman"/>
                <a:cs typeface="Times New Roman"/>
                <a:sym typeface="Times New Roman"/>
              </a:defRPr>
            </a:pPr>
            <a:r>
              <a:t>Əsas anlayışlar:</a:t>
            </a:r>
            <a:r>
              <a:rPr b="0"/>
              <a:t> </a:t>
            </a:r>
          </a:p>
        </p:txBody>
      </p:sp>
      <p:sp>
        <p:nvSpPr>
          <p:cNvPr id="156" name="Ünvanlı dövlət sosial yardımı - aztəminatlı ailələrə dövlət tərəfindən göstərilən pul yardımıdır.…"/>
          <p:cNvSpPr txBox="1">
            <a:spLocks noGrp="1"/>
          </p:cNvSpPr>
          <p:nvPr>
            <p:ph type="body" idx="1"/>
          </p:nvPr>
        </p:nvSpPr>
        <p:spPr>
          <a:xfrm>
            <a:off x="211512" y="2118449"/>
            <a:ext cx="12399904" cy="11546178"/>
          </a:xfrm>
          <a:prstGeom prst="rect">
            <a:avLst/>
          </a:prstGeom>
        </p:spPr>
        <p:txBody>
          <a:bodyPr>
            <a:normAutofit lnSpcReduction="10000"/>
          </a:bodyPr>
          <a:lstStyle/>
          <a:p>
            <a:pPr marL="571500" marR="2489" indent="-571500" algn="just" defTabSz="256031">
              <a:lnSpc>
                <a:spcPct val="115000"/>
              </a:lnSpc>
              <a:spcBef>
                <a:spcPts val="500"/>
              </a:spcBef>
              <a:buFont typeface="Arial" panose="020B0604020202020204" pitchFamily="34" charset="0"/>
              <a:buChar char="•"/>
              <a:defRPr sz="4300" b="0">
                <a:uFill>
                  <a:solidFill>
                    <a:srgbClr val="000000"/>
                  </a:solidFill>
                </a:uFill>
                <a:latin typeface="Times New Roman"/>
                <a:ea typeface="Times New Roman"/>
                <a:cs typeface="Times New Roman"/>
                <a:sym typeface="Times New Roman"/>
              </a:defRPr>
            </a:pPr>
            <a:r>
              <a:rPr dirty="0" err="1"/>
              <a:t>Ünvanlı</a:t>
            </a:r>
            <a:r>
              <a:rPr dirty="0"/>
              <a:t> </a:t>
            </a:r>
            <a:r>
              <a:rPr dirty="0" err="1"/>
              <a:t>dövlət</a:t>
            </a:r>
            <a:r>
              <a:rPr dirty="0"/>
              <a:t> </a:t>
            </a:r>
            <a:r>
              <a:rPr dirty="0" err="1"/>
              <a:t>sosial</a:t>
            </a:r>
            <a:r>
              <a:rPr dirty="0"/>
              <a:t> </a:t>
            </a:r>
            <a:r>
              <a:rPr dirty="0" err="1"/>
              <a:t>yardımı</a:t>
            </a:r>
            <a:r>
              <a:rPr dirty="0"/>
              <a:t> - </a:t>
            </a:r>
            <a:r>
              <a:rPr dirty="0" err="1"/>
              <a:t>aztəminatlı</a:t>
            </a:r>
            <a:r>
              <a:rPr dirty="0"/>
              <a:t> </a:t>
            </a:r>
            <a:r>
              <a:rPr dirty="0" err="1"/>
              <a:t>ailələrə</a:t>
            </a:r>
            <a:r>
              <a:rPr dirty="0"/>
              <a:t> </a:t>
            </a:r>
            <a:r>
              <a:rPr dirty="0" err="1"/>
              <a:t>dövlət</a:t>
            </a:r>
            <a:r>
              <a:rPr dirty="0"/>
              <a:t> </a:t>
            </a:r>
            <a:r>
              <a:rPr dirty="0" err="1"/>
              <a:t>tərəfindən</a:t>
            </a:r>
            <a:r>
              <a:rPr dirty="0"/>
              <a:t> </a:t>
            </a:r>
            <a:r>
              <a:rPr dirty="0" err="1"/>
              <a:t>göstərilən</a:t>
            </a:r>
            <a:r>
              <a:rPr dirty="0"/>
              <a:t> </a:t>
            </a:r>
            <a:r>
              <a:rPr dirty="0" err="1"/>
              <a:t>pul</a:t>
            </a:r>
            <a:r>
              <a:rPr dirty="0"/>
              <a:t> </a:t>
            </a:r>
            <a:r>
              <a:rPr dirty="0" err="1"/>
              <a:t>yardımıdır</a:t>
            </a:r>
            <a:r>
              <a:rPr dirty="0"/>
              <a:t>. </a:t>
            </a:r>
            <a:endParaRPr lang="az-Latn-AZ" dirty="0"/>
          </a:p>
          <a:p>
            <a:pPr marR="2489" algn="just" defTabSz="256031">
              <a:lnSpc>
                <a:spcPct val="115000"/>
              </a:lnSpc>
              <a:spcBef>
                <a:spcPts val="500"/>
              </a:spcBef>
              <a:defRPr sz="4300" b="0">
                <a:uFill>
                  <a:solidFill>
                    <a:srgbClr val="000000"/>
                  </a:solidFill>
                </a:uFill>
                <a:latin typeface="Times New Roman"/>
                <a:ea typeface="Times New Roman"/>
                <a:cs typeface="Times New Roman"/>
                <a:sym typeface="Times New Roman"/>
              </a:defRPr>
            </a:pPr>
            <a:endParaRPr spc="54" dirty="0"/>
          </a:p>
          <a:p>
            <a:pPr marL="571500" marR="2489" indent="-571500" algn="just" defTabSz="256031">
              <a:lnSpc>
                <a:spcPct val="115000"/>
              </a:lnSpc>
              <a:spcBef>
                <a:spcPts val="500"/>
              </a:spcBef>
              <a:buFont typeface="Arial" panose="020B0604020202020204" pitchFamily="34" charset="0"/>
              <a:buChar char="•"/>
              <a:defRPr sz="4300" b="0">
                <a:uFill>
                  <a:solidFill>
                    <a:srgbClr val="000000"/>
                  </a:solidFill>
                </a:uFill>
                <a:latin typeface="Times New Roman"/>
                <a:ea typeface="Times New Roman"/>
                <a:cs typeface="Times New Roman"/>
                <a:sym typeface="Times New Roman"/>
              </a:defRPr>
            </a:pPr>
            <a:r>
              <a:rPr dirty="0" err="1"/>
              <a:t>Aztəminatlı</a:t>
            </a:r>
            <a:r>
              <a:rPr dirty="0"/>
              <a:t> </a:t>
            </a:r>
            <a:r>
              <a:rPr dirty="0" err="1"/>
              <a:t>ailə</a:t>
            </a:r>
            <a:r>
              <a:rPr dirty="0"/>
              <a:t> </a:t>
            </a:r>
            <a:r>
              <a:rPr dirty="0" err="1"/>
              <a:t>dedikdə</a:t>
            </a:r>
            <a:r>
              <a:rPr dirty="0"/>
              <a:t> - </a:t>
            </a:r>
            <a:r>
              <a:rPr dirty="0" err="1"/>
              <a:t>orta</a:t>
            </a:r>
            <a:r>
              <a:rPr dirty="0"/>
              <a:t> </a:t>
            </a:r>
            <a:r>
              <a:rPr dirty="0" err="1"/>
              <a:t>aylıq</a:t>
            </a:r>
            <a:r>
              <a:rPr dirty="0"/>
              <a:t> </a:t>
            </a:r>
            <a:r>
              <a:rPr dirty="0" err="1"/>
              <a:t>gəlirləri</a:t>
            </a:r>
            <a:r>
              <a:rPr dirty="0"/>
              <a:t> </a:t>
            </a:r>
            <a:r>
              <a:rPr dirty="0" err="1"/>
              <a:t>hər</a:t>
            </a:r>
            <a:r>
              <a:rPr dirty="0"/>
              <a:t> </a:t>
            </a:r>
            <a:r>
              <a:rPr dirty="0" err="1"/>
              <a:t>bir</a:t>
            </a:r>
            <a:r>
              <a:rPr dirty="0"/>
              <a:t> </a:t>
            </a:r>
            <a:r>
              <a:rPr dirty="0" err="1"/>
              <a:t>ailə</a:t>
            </a:r>
            <a:r>
              <a:rPr dirty="0"/>
              <a:t> </a:t>
            </a:r>
            <a:r>
              <a:rPr dirty="0" err="1"/>
              <a:t>üzvü</a:t>
            </a:r>
            <a:r>
              <a:rPr dirty="0"/>
              <a:t> </a:t>
            </a:r>
            <a:r>
              <a:rPr dirty="0" err="1"/>
              <a:t>üçün</a:t>
            </a:r>
            <a:r>
              <a:rPr dirty="0"/>
              <a:t> </a:t>
            </a:r>
            <a:r>
              <a:rPr dirty="0" err="1"/>
              <a:t>ehtiyac</a:t>
            </a:r>
            <a:r>
              <a:rPr dirty="0"/>
              <a:t> </a:t>
            </a:r>
            <a:r>
              <a:rPr dirty="0" err="1"/>
              <a:t>meyarının</a:t>
            </a:r>
            <a:r>
              <a:rPr dirty="0"/>
              <a:t> </a:t>
            </a:r>
            <a:r>
              <a:rPr dirty="0" err="1"/>
              <a:t>məcmusundan</a:t>
            </a:r>
            <a:r>
              <a:rPr dirty="0"/>
              <a:t> </a:t>
            </a:r>
            <a:r>
              <a:rPr dirty="0" err="1"/>
              <a:t>aşağı</a:t>
            </a:r>
            <a:r>
              <a:rPr dirty="0"/>
              <a:t> </a:t>
            </a:r>
            <a:r>
              <a:rPr dirty="0" err="1"/>
              <a:t>olan</a:t>
            </a:r>
            <a:r>
              <a:rPr dirty="0"/>
              <a:t> </a:t>
            </a:r>
            <a:r>
              <a:rPr dirty="0" err="1"/>
              <a:t>ailə</a:t>
            </a:r>
            <a:r>
              <a:rPr dirty="0"/>
              <a:t> </a:t>
            </a:r>
            <a:r>
              <a:rPr dirty="0" err="1"/>
              <a:t>başa</a:t>
            </a:r>
            <a:r>
              <a:rPr dirty="0"/>
              <a:t> </a:t>
            </a:r>
            <a:r>
              <a:rPr dirty="0" err="1"/>
              <a:t>düşülür</a:t>
            </a:r>
            <a:r>
              <a:rPr dirty="0"/>
              <a:t>. </a:t>
            </a:r>
            <a:endParaRPr lang="az-Latn-AZ" dirty="0"/>
          </a:p>
          <a:p>
            <a:pPr marR="2489" algn="just" defTabSz="256031">
              <a:lnSpc>
                <a:spcPct val="115000"/>
              </a:lnSpc>
              <a:spcBef>
                <a:spcPts val="500"/>
              </a:spcBef>
              <a:defRPr sz="4300" b="0">
                <a:uFill>
                  <a:solidFill>
                    <a:srgbClr val="000000"/>
                  </a:solidFill>
                </a:uFill>
                <a:latin typeface="Times New Roman"/>
                <a:ea typeface="Times New Roman"/>
                <a:cs typeface="Times New Roman"/>
                <a:sym typeface="Times New Roman"/>
              </a:defRPr>
            </a:pPr>
            <a:endParaRPr spc="54" dirty="0"/>
          </a:p>
          <a:p>
            <a:pPr marL="571500" indent="-571500" algn="just" defTabSz="256031">
              <a:buFont typeface="Arial" panose="020B0604020202020204" pitchFamily="34" charset="0"/>
              <a:buChar char="•"/>
              <a:defRPr sz="4300" b="0">
                <a:uFill>
                  <a:solidFill>
                    <a:srgbClr val="000000"/>
                  </a:solidFill>
                </a:uFill>
                <a:latin typeface="Times New Roman"/>
                <a:ea typeface="Times New Roman"/>
                <a:cs typeface="Times New Roman"/>
                <a:sym typeface="Times New Roman"/>
              </a:defRPr>
            </a:pPr>
            <a:r>
              <a:rPr dirty="0" err="1"/>
              <a:t>Ailənin</a:t>
            </a:r>
            <a:r>
              <a:rPr dirty="0"/>
              <a:t> </a:t>
            </a:r>
            <a:r>
              <a:rPr dirty="0" err="1"/>
              <a:t>gəlirləri</a:t>
            </a:r>
            <a:r>
              <a:rPr dirty="0"/>
              <a:t> - </a:t>
            </a:r>
            <a:r>
              <a:rPr dirty="0" err="1"/>
              <a:t>ailə</a:t>
            </a:r>
            <a:r>
              <a:rPr dirty="0"/>
              <a:t> </a:t>
            </a:r>
            <a:r>
              <a:rPr dirty="0" err="1"/>
              <a:t>üzvlərinin</a:t>
            </a:r>
            <a:r>
              <a:rPr dirty="0"/>
              <a:t> </a:t>
            </a:r>
            <a:r>
              <a:rPr dirty="0" err="1"/>
              <a:t>bütün</a:t>
            </a:r>
            <a:r>
              <a:rPr dirty="0"/>
              <a:t> </a:t>
            </a:r>
            <a:r>
              <a:rPr dirty="0" err="1"/>
              <a:t>növ</a:t>
            </a:r>
            <a:r>
              <a:rPr dirty="0"/>
              <a:t> </a:t>
            </a:r>
            <a:r>
              <a:rPr dirty="0" err="1"/>
              <a:t>gəlirləri</a:t>
            </a:r>
            <a:r>
              <a:rPr dirty="0"/>
              <a:t>, o </a:t>
            </a:r>
            <a:r>
              <a:rPr dirty="0" err="1"/>
              <a:t>cümlədən</a:t>
            </a:r>
            <a:r>
              <a:rPr dirty="0"/>
              <a:t> </a:t>
            </a:r>
            <a:r>
              <a:rPr dirty="0" err="1"/>
              <a:t>ailə</a:t>
            </a:r>
            <a:r>
              <a:rPr dirty="0"/>
              <a:t> </a:t>
            </a:r>
            <a:r>
              <a:rPr dirty="0" err="1"/>
              <a:t>üzvlərinə</a:t>
            </a:r>
            <a:r>
              <a:rPr dirty="0"/>
              <a:t> </a:t>
            </a:r>
            <a:r>
              <a:rPr dirty="0" err="1"/>
              <a:t>bağışlanmış</a:t>
            </a:r>
            <a:r>
              <a:rPr dirty="0"/>
              <a:t> </a:t>
            </a:r>
            <a:r>
              <a:rPr dirty="0" err="1"/>
              <a:t>hədiyyələr</a:t>
            </a:r>
            <a:r>
              <a:rPr dirty="0"/>
              <a:t>, </a:t>
            </a:r>
            <a:r>
              <a:rPr dirty="0" err="1"/>
              <a:t>mülkiyyətdən</a:t>
            </a:r>
            <a:r>
              <a:rPr dirty="0"/>
              <a:t>, </a:t>
            </a:r>
            <a:r>
              <a:rPr dirty="0" err="1"/>
              <a:t>ailə</a:t>
            </a:r>
            <a:r>
              <a:rPr dirty="0"/>
              <a:t> </a:t>
            </a:r>
            <a:r>
              <a:rPr dirty="0" err="1"/>
              <a:t>üzvlərinə</a:t>
            </a:r>
            <a:r>
              <a:rPr dirty="0"/>
              <a:t> </a:t>
            </a:r>
            <a:r>
              <a:rPr dirty="0" err="1"/>
              <a:t>məxsus</a:t>
            </a:r>
            <a:r>
              <a:rPr dirty="0"/>
              <a:t> </a:t>
            </a:r>
            <a:r>
              <a:rPr dirty="0" err="1"/>
              <a:t>əmlakdan</a:t>
            </a:r>
            <a:r>
              <a:rPr dirty="0"/>
              <a:t>, </a:t>
            </a:r>
            <a:r>
              <a:rPr dirty="0" err="1"/>
              <a:t>şəxsi</a:t>
            </a:r>
            <a:r>
              <a:rPr dirty="0"/>
              <a:t> </a:t>
            </a:r>
            <a:r>
              <a:rPr dirty="0" err="1"/>
              <a:t>yardımçı</a:t>
            </a:r>
            <a:r>
              <a:rPr dirty="0"/>
              <a:t> </a:t>
            </a:r>
            <a:r>
              <a:rPr dirty="0" err="1"/>
              <a:t>təsərrüfatdan</a:t>
            </a:r>
            <a:r>
              <a:rPr dirty="0"/>
              <a:t> </a:t>
            </a:r>
            <a:r>
              <a:rPr dirty="0" err="1"/>
              <a:t>əldə</a:t>
            </a:r>
            <a:r>
              <a:rPr dirty="0"/>
              <a:t> </a:t>
            </a:r>
            <a:r>
              <a:rPr dirty="0" err="1"/>
              <a:t>olunan</a:t>
            </a:r>
            <a:r>
              <a:rPr dirty="0"/>
              <a:t> </a:t>
            </a:r>
            <a:r>
              <a:rPr dirty="0" err="1"/>
              <a:t>və</a:t>
            </a:r>
            <a:r>
              <a:rPr dirty="0"/>
              <a:t> </a:t>
            </a:r>
            <a:r>
              <a:rPr dirty="0" err="1"/>
              <a:t>yaxud</a:t>
            </a:r>
            <a:r>
              <a:rPr dirty="0"/>
              <a:t> </a:t>
            </a:r>
            <a:r>
              <a:rPr dirty="0" err="1"/>
              <a:t>əldə</a:t>
            </a:r>
            <a:r>
              <a:rPr dirty="0"/>
              <a:t> </a:t>
            </a:r>
            <a:r>
              <a:rPr dirty="0" err="1"/>
              <a:t>oluna</a:t>
            </a:r>
            <a:r>
              <a:rPr dirty="0"/>
              <a:t> </a:t>
            </a:r>
            <a:r>
              <a:rPr dirty="0" err="1"/>
              <a:t>biləcək</a:t>
            </a:r>
            <a:r>
              <a:rPr dirty="0"/>
              <a:t> </a:t>
            </a:r>
            <a:r>
              <a:rPr dirty="0" err="1"/>
              <a:t>pul</a:t>
            </a:r>
            <a:r>
              <a:rPr dirty="0"/>
              <a:t> </a:t>
            </a:r>
            <a:r>
              <a:rPr dirty="0" err="1"/>
              <a:t>və</a:t>
            </a:r>
            <a:r>
              <a:rPr dirty="0"/>
              <a:t> natural </a:t>
            </a:r>
            <a:r>
              <a:rPr dirty="0" err="1"/>
              <a:t>formada</a:t>
            </a:r>
            <a:r>
              <a:rPr dirty="0"/>
              <a:t> </a:t>
            </a:r>
            <a:r>
              <a:rPr dirty="0" err="1"/>
              <a:t>gəlirlərinin</a:t>
            </a:r>
            <a:r>
              <a:rPr dirty="0"/>
              <a:t> </a:t>
            </a:r>
            <a:r>
              <a:rPr dirty="0" err="1"/>
              <a:t>toplusu</a:t>
            </a:r>
            <a:r>
              <a:rPr dirty="0"/>
              <a:t>;</a:t>
            </a:r>
            <a:endParaRPr dirty="0">
              <a:solidFill>
                <a:srgbClr val="212529"/>
              </a:solidFill>
              <a:uFill>
                <a:solidFill>
                  <a:srgbClr val="212529"/>
                </a:solidFill>
              </a:uFill>
            </a:endParaRPr>
          </a:p>
          <a:p>
            <a:pPr marL="571500" indent="-571500" algn="just" defTabSz="256031">
              <a:buFont typeface="Arial" panose="020B0604020202020204" pitchFamily="34" charset="0"/>
              <a:buChar char="•"/>
              <a:defRPr sz="4300" b="0">
                <a:solidFill>
                  <a:srgbClr val="212529"/>
                </a:solidFill>
                <a:uFill>
                  <a:solidFill>
                    <a:srgbClr val="212529"/>
                  </a:solidFill>
                </a:uFill>
                <a:latin typeface="Times New Roman"/>
                <a:ea typeface="Times New Roman"/>
                <a:cs typeface="Times New Roman"/>
                <a:sym typeface="Times New Roman"/>
              </a:defRPr>
            </a:pPr>
            <a:endParaRPr dirty="0">
              <a:solidFill>
                <a:srgbClr val="212529"/>
              </a:solidFill>
              <a:uFill>
                <a:solidFill>
                  <a:srgbClr val="212529"/>
                </a:solidFill>
              </a:uFill>
            </a:endParaRPr>
          </a:p>
          <a:p>
            <a:pPr marL="571500" marR="2489" indent="-571500" algn="just" defTabSz="256031">
              <a:lnSpc>
                <a:spcPct val="115000"/>
              </a:lnSpc>
              <a:spcBef>
                <a:spcPts val="500"/>
              </a:spcBef>
              <a:buFont typeface="Arial" panose="020B0604020202020204" pitchFamily="34" charset="0"/>
              <a:buChar char="•"/>
              <a:defRPr sz="4300" b="0">
                <a:uFill>
                  <a:solidFill>
                    <a:srgbClr val="000000"/>
                  </a:solidFill>
                </a:uFill>
                <a:latin typeface="Times New Roman"/>
                <a:ea typeface="Times New Roman"/>
                <a:cs typeface="Times New Roman"/>
                <a:sym typeface="Times New Roman"/>
              </a:defRPr>
            </a:pPr>
            <a:r>
              <a:rPr dirty="0"/>
              <a:t>  </a:t>
            </a:r>
            <a:r>
              <a:rPr dirty="0" err="1"/>
              <a:t>Ailənin</a:t>
            </a:r>
            <a:r>
              <a:rPr dirty="0"/>
              <a:t> </a:t>
            </a:r>
            <a:r>
              <a:rPr dirty="0" err="1"/>
              <a:t>orta</a:t>
            </a:r>
            <a:r>
              <a:rPr dirty="0"/>
              <a:t> </a:t>
            </a:r>
            <a:r>
              <a:rPr dirty="0" err="1"/>
              <a:t>aylıq</a:t>
            </a:r>
            <a:r>
              <a:rPr dirty="0"/>
              <a:t> </a:t>
            </a:r>
            <a:r>
              <a:rPr dirty="0" err="1"/>
              <a:t>gəlir</a:t>
            </a:r>
            <a:r>
              <a:rPr dirty="0"/>
              <a:t> – </a:t>
            </a:r>
            <a:r>
              <a:rPr dirty="0" err="1"/>
              <a:t>ailənin</a:t>
            </a:r>
            <a:r>
              <a:rPr dirty="0"/>
              <a:t> </a:t>
            </a:r>
            <a:r>
              <a:rPr dirty="0" err="1"/>
              <a:t>gəlirinin</a:t>
            </a:r>
            <a:r>
              <a:rPr dirty="0"/>
              <a:t> </a:t>
            </a:r>
            <a:r>
              <a:rPr dirty="0" err="1"/>
              <a:t>orta</a:t>
            </a:r>
            <a:r>
              <a:rPr dirty="0"/>
              <a:t> </a:t>
            </a:r>
            <a:r>
              <a:rPr dirty="0" err="1"/>
              <a:t>aylıq</a:t>
            </a:r>
            <a:r>
              <a:rPr dirty="0"/>
              <a:t> </a:t>
            </a:r>
            <a:r>
              <a:rPr dirty="0" err="1"/>
              <a:t>göstəricisidir</a:t>
            </a:r>
            <a:r>
              <a:rPr dirty="0"/>
              <a:t> (</a:t>
            </a:r>
            <a:r>
              <a:rPr dirty="0" err="1">
                <a:solidFill>
                  <a:srgbClr val="212529"/>
                </a:solidFill>
                <a:uFill>
                  <a:solidFill>
                    <a:srgbClr val="212529"/>
                  </a:solidFill>
                </a:uFill>
              </a:rPr>
              <a:t>ailənin</a:t>
            </a:r>
            <a:r>
              <a:rPr dirty="0">
                <a:solidFill>
                  <a:srgbClr val="212529"/>
                </a:solidFill>
                <a:uFill>
                  <a:solidFill>
                    <a:srgbClr val="212529"/>
                  </a:solidFill>
                </a:uFill>
              </a:rPr>
              <a:t> </a:t>
            </a:r>
            <a:r>
              <a:rPr dirty="0" err="1">
                <a:solidFill>
                  <a:srgbClr val="212529"/>
                </a:solidFill>
                <a:uFill>
                  <a:solidFill>
                    <a:srgbClr val="212529"/>
                  </a:solidFill>
                </a:uFill>
              </a:rPr>
              <a:t>məcmu</a:t>
            </a:r>
            <a:r>
              <a:rPr dirty="0">
                <a:solidFill>
                  <a:srgbClr val="212529"/>
                </a:solidFill>
                <a:uFill>
                  <a:solidFill>
                    <a:srgbClr val="212529"/>
                  </a:solidFill>
                </a:uFill>
              </a:rPr>
              <a:t> </a:t>
            </a:r>
            <a:r>
              <a:rPr dirty="0" err="1">
                <a:solidFill>
                  <a:srgbClr val="212529"/>
                </a:solidFill>
                <a:uFill>
                  <a:solidFill>
                    <a:srgbClr val="212529"/>
                  </a:solidFill>
                </a:uFill>
              </a:rPr>
              <a:t>gəlirlərinin</a:t>
            </a:r>
            <a:r>
              <a:rPr dirty="0">
                <a:solidFill>
                  <a:srgbClr val="212529"/>
                </a:solidFill>
                <a:uFill>
                  <a:solidFill>
                    <a:srgbClr val="212529"/>
                  </a:solidFill>
                </a:uFill>
              </a:rPr>
              <a:t> </a:t>
            </a:r>
            <a:r>
              <a:rPr dirty="0" err="1">
                <a:solidFill>
                  <a:srgbClr val="212529"/>
                </a:solidFill>
                <a:uFill>
                  <a:solidFill>
                    <a:srgbClr val="212529"/>
                  </a:solidFill>
                </a:uFill>
              </a:rPr>
              <a:t>ailə</a:t>
            </a:r>
            <a:r>
              <a:rPr dirty="0">
                <a:solidFill>
                  <a:srgbClr val="212529"/>
                </a:solidFill>
                <a:uFill>
                  <a:solidFill>
                    <a:srgbClr val="212529"/>
                  </a:solidFill>
                </a:uFill>
              </a:rPr>
              <a:t> </a:t>
            </a:r>
            <a:r>
              <a:rPr dirty="0" err="1">
                <a:solidFill>
                  <a:srgbClr val="212529"/>
                </a:solidFill>
                <a:uFill>
                  <a:solidFill>
                    <a:srgbClr val="212529"/>
                  </a:solidFill>
                </a:uFill>
              </a:rPr>
              <a:t>üzvlərinin</a:t>
            </a:r>
            <a:r>
              <a:rPr dirty="0">
                <a:solidFill>
                  <a:srgbClr val="212529"/>
                </a:solidFill>
                <a:uFill>
                  <a:solidFill>
                    <a:srgbClr val="212529"/>
                  </a:solidFill>
                </a:uFill>
              </a:rPr>
              <a:t> </a:t>
            </a:r>
            <a:r>
              <a:rPr dirty="0" err="1">
                <a:solidFill>
                  <a:srgbClr val="212529"/>
                </a:solidFill>
                <a:uFill>
                  <a:solidFill>
                    <a:srgbClr val="212529"/>
                  </a:solidFill>
                </a:uFill>
              </a:rPr>
              <a:t>sayına</a:t>
            </a:r>
            <a:r>
              <a:rPr dirty="0">
                <a:solidFill>
                  <a:srgbClr val="212529"/>
                </a:solidFill>
                <a:uFill>
                  <a:solidFill>
                    <a:srgbClr val="212529"/>
                  </a:solidFill>
                </a:uFill>
              </a:rPr>
              <a:t> </a:t>
            </a:r>
            <a:r>
              <a:rPr dirty="0" err="1">
                <a:solidFill>
                  <a:srgbClr val="212529"/>
                </a:solidFill>
                <a:uFill>
                  <a:solidFill>
                    <a:srgbClr val="212529"/>
                  </a:solidFill>
                </a:uFill>
              </a:rPr>
              <a:t>nisbəti</a:t>
            </a:r>
            <a:r>
              <a:rPr dirty="0">
                <a:solidFill>
                  <a:srgbClr val="212529"/>
                </a:solidFill>
                <a:uFill>
                  <a:solidFill>
                    <a:srgbClr val="212529"/>
                  </a:solidFill>
                </a:uFill>
              </a:rPr>
              <a:t>)</a:t>
            </a:r>
          </a:p>
        </p:txBody>
      </p:sp>
      <p:pic>
        <p:nvPicPr>
          <p:cNvPr id="3" name="Picture 2">
            <a:extLst>
              <a:ext uri="{FF2B5EF4-FFF2-40B4-BE49-F238E27FC236}">
                <a16:creationId xmlns:a16="http://schemas.microsoft.com/office/drawing/2014/main" id="{A44EC06D-D89D-6B18-3FA7-F6CD84245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5514" y="2337503"/>
            <a:ext cx="9890302" cy="10665779"/>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C653EF9-6AF8-FC19-F359-BB9DAA5B1494}"/>
              </a:ext>
            </a:extLst>
          </p:cNvPr>
          <p:cNvSpPr>
            <a:spLocks noGrp="1"/>
          </p:cNvSpPr>
          <p:nvPr>
            <p:ph type="pic" idx="21"/>
          </p:nvPr>
        </p:nvSpPr>
        <p:spPr/>
      </p:sp>
      <p:sp>
        <p:nvSpPr>
          <p:cNvPr id="2" name="Text Placeholder 1">
            <a:extLst>
              <a:ext uri="{FF2B5EF4-FFF2-40B4-BE49-F238E27FC236}">
                <a16:creationId xmlns:a16="http://schemas.microsoft.com/office/drawing/2014/main" id="{4BDD1274-D820-EE01-80AF-14108F4E988B}"/>
              </a:ext>
            </a:extLst>
          </p:cNvPr>
          <p:cNvSpPr>
            <a:spLocks noGrp="1"/>
          </p:cNvSpPr>
          <p:nvPr>
            <p:ph type="body" sz="quarter" idx="1"/>
          </p:nvPr>
        </p:nvSpPr>
        <p:spPr>
          <a:xfrm>
            <a:off x="1207690" y="1106136"/>
            <a:ext cx="21968621" cy="6018563"/>
          </a:xfrm>
        </p:spPr>
        <p:txBody>
          <a:bodyPr>
            <a:normAutofit/>
          </a:bodyPr>
          <a:lstStyle/>
          <a:p>
            <a:pPr marL="578485" marR="4445" indent="-571500" algn="just">
              <a:lnSpc>
                <a:spcPct val="115000"/>
              </a:lnSpc>
              <a:spcAft>
                <a:spcPts val="1000"/>
              </a:spcAft>
              <a:buFont typeface="Arial" panose="020B0604020202020204" pitchFamily="34" charset="0"/>
              <a:buChar char="•"/>
            </a:pPr>
            <a:r>
              <a:rPr lang="az-Latn-AZ" sz="4400" b="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Ehtiyac meyarı - </a:t>
            </a:r>
            <a:r>
              <a:rPr lang="az-Latn-AZ" sz="4400" b="0" kern="1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əhalinin əsas sosial-demoqrafik qrupları (</a:t>
            </a:r>
            <a:r>
              <a:rPr lang="az-Latn-AZ" sz="4400" b="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yaş-cins əlamətlərinə, sosial vəziyyətlərinə görə fərqlənən əhali qrupları (əmək qabiliyyətli əhali, pensiyaçılar, əlilliyi olan şəxslər, uşaqlar və s)) </a:t>
            </a:r>
            <a:r>
              <a:rPr lang="az-Latn-AZ" sz="4400" b="0" kern="1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üzrə ya</a:t>
            </a:r>
            <a:r>
              <a:rPr lang="az-Latn-AZ" sz="4400" b="0" kern="1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şayış minimumundan asılı olaraq ünvanlı dövlət sosial yardımının təyin edil</a:t>
            </a:r>
            <a:r>
              <a:rPr lang="az-Latn-AZ" sz="4400" b="0" kern="1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məsi məqsədilə dövlət büdcəsi ilə birgə hər il üçün təsdiq olunan hədddir; </a:t>
            </a:r>
            <a:endParaRPr lang="en-US" sz="4400" b="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8485" marR="4445" indent="-571500" algn="just">
              <a:lnSpc>
                <a:spcPct val="115000"/>
              </a:lnSpc>
              <a:spcAft>
                <a:spcPts val="1000"/>
              </a:spcAft>
              <a:buFont typeface="Arial" panose="020B0604020202020204" pitchFamily="34" charset="0"/>
              <a:buChar char="•"/>
            </a:pPr>
            <a:r>
              <a:rPr lang="az-Latn-AZ" sz="4400" b="0" kern="100" spc="2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Yaşayış minimumu - </a:t>
            </a:r>
            <a:r>
              <a:rPr lang="az-Latn-AZ" sz="4400" b="0" kern="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minimum istehlak səbətinin dəyəri və icbari ödənişlərin cəmindən ibarət sosial normadır. </a:t>
            </a:r>
            <a:endParaRPr lang="en-US" sz="4400" b="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graphicFrame>
        <p:nvGraphicFramePr>
          <p:cNvPr id="6" name="Diagram 5">
            <a:extLst>
              <a:ext uri="{FF2B5EF4-FFF2-40B4-BE49-F238E27FC236}">
                <a16:creationId xmlns:a16="http://schemas.microsoft.com/office/drawing/2014/main" id="{7F45D71B-8162-B5E0-D70C-8FF4EFA3FA89}"/>
              </a:ext>
            </a:extLst>
          </p:cNvPr>
          <p:cNvGraphicFramePr/>
          <p:nvPr>
            <p:extLst>
              <p:ext uri="{D42A27DB-BD31-4B8C-83A1-F6EECF244321}">
                <p14:modId xmlns:p14="http://schemas.microsoft.com/office/powerpoint/2010/main" val="1619101543"/>
              </p:ext>
            </p:extLst>
          </p:nvPr>
        </p:nvGraphicFramePr>
        <p:xfrm>
          <a:off x="1446028" y="3147237"/>
          <a:ext cx="12269972" cy="9462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3398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0E05E6-DEBD-5AE5-B0A0-677EB5179697}"/>
              </a:ext>
            </a:extLst>
          </p:cNvPr>
          <p:cNvSpPr>
            <a:spLocks noGrp="1"/>
          </p:cNvSpPr>
          <p:nvPr>
            <p:ph type="pic" idx="21"/>
          </p:nvPr>
        </p:nvSpPr>
        <p:spPr>
          <a:xfrm>
            <a:off x="-361507" y="-2311991"/>
            <a:ext cx="24384000" cy="16272934"/>
          </a:xfrm>
        </p:spPr>
      </p:sp>
      <p:sp>
        <p:nvSpPr>
          <p:cNvPr id="4" name="Text Placeholder 3">
            <a:extLst>
              <a:ext uri="{FF2B5EF4-FFF2-40B4-BE49-F238E27FC236}">
                <a16:creationId xmlns:a16="http://schemas.microsoft.com/office/drawing/2014/main" id="{A5702428-CE1E-D211-BCA3-85353E85A28B}"/>
              </a:ext>
            </a:extLst>
          </p:cNvPr>
          <p:cNvSpPr>
            <a:spLocks noGrp="1"/>
          </p:cNvSpPr>
          <p:nvPr>
            <p:ph type="body" sz="quarter" idx="1"/>
          </p:nvPr>
        </p:nvSpPr>
        <p:spPr>
          <a:xfrm>
            <a:off x="1207690" y="1106137"/>
            <a:ext cx="21968621" cy="2998030"/>
          </a:xfrm>
        </p:spPr>
        <p:txBody>
          <a:bodyPr>
            <a:normAutofit/>
          </a:bodyPr>
          <a:lstStyle/>
          <a:p>
            <a:r>
              <a:rPr lang="az-Latn-AZ" sz="6000" dirty="0">
                <a:latin typeface="Times New Roman" panose="02020603050405020304" pitchFamily="18" charset="0"/>
                <a:cs typeface="Times New Roman" panose="02020603050405020304" pitchFamily="18" charset="0"/>
              </a:rPr>
              <a:t>Ünvanlı dövlət sosial yardım üçün ehtiyac meyarı necə hesablanır</a:t>
            </a:r>
            <a:r>
              <a:rPr lang="en-US" sz="6000" dirty="0">
                <a:latin typeface="Times New Roman" panose="02020603050405020304" pitchFamily="18" charset="0"/>
                <a:cs typeface="Times New Roman" panose="02020603050405020304" pitchFamily="18" charset="0"/>
              </a:rPr>
              <a:t>?</a:t>
            </a:r>
          </a:p>
        </p:txBody>
      </p:sp>
      <p:sp>
        <p:nvSpPr>
          <p:cNvPr id="5" name="Text Placeholder 4">
            <a:extLst>
              <a:ext uri="{FF2B5EF4-FFF2-40B4-BE49-F238E27FC236}">
                <a16:creationId xmlns:a16="http://schemas.microsoft.com/office/drawing/2014/main" id="{C247ED84-E70C-8572-3830-4FDAEF8971C6}"/>
              </a:ext>
            </a:extLst>
          </p:cNvPr>
          <p:cNvSpPr>
            <a:spLocks noGrp="1"/>
          </p:cNvSpPr>
          <p:nvPr>
            <p:ph type="body" sz="quarter" idx="22"/>
          </p:nvPr>
        </p:nvSpPr>
        <p:spPr>
          <a:xfrm>
            <a:off x="1206500" y="2934586"/>
            <a:ext cx="21971000" cy="9792277"/>
          </a:xfrm>
        </p:spPr>
        <p:txBody>
          <a:bodyPr>
            <a:normAutofit/>
          </a:bodyPr>
          <a:lstStyle/>
          <a:p>
            <a:r>
              <a:rPr lang="en-US" b="0" dirty="0"/>
              <a:t>4 n</a:t>
            </a:r>
            <a:r>
              <a:rPr lang="az-Latn-AZ" b="0" dirty="0"/>
              <a:t>əfərdən ibarət ailənin orta aylıq gəliri 500 manatdır. </a:t>
            </a:r>
          </a:p>
          <a:p>
            <a:r>
              <a:rPr lang="az-Latn-AZ" b="0" dirty="0"/>
              <a:t>2023-cü il üçün ehtiyac meyarının həddi 246 manat müəyyən edildiyindən, həmin ailənin ehtiyac meyarının məcmusunu</a:t>
            </a:r>
          </a:p>
          <a:p>
            <a:endParaRPr lang="az-Latn-AZ" b="0" dirty="0"/>
          </a:p>
          <a:p>
            <a:r>
              <a:rPr lang="az-Latn-AZ" b="0" dirty="0"/>
              <a:t>246x4=984 manat təşkil edəcək. </a:t>
            </a:r>
          </a:p>
          <a:p>
            <a:endParaRPr lang="az-Latn-AZ" b="0" dirty="0"/>
          </a:p>
          <a:p>
            <a:r>
              <a:rPr lang="az-Latn-AZ" b="0" dirty="0"/>
              <a:t>Bu halda həmin ailəyə 984-500=484 manat məbləğində ünvanlı dövlət sosial yardım təyin oluna bilər. </a:t>
            </a:r>
            <a:endParaRPr lang="en-US" b="0" dirty="0"/>
          </a:p>
        </p:txBody>
      </p:sp>
    </p:spTree>
    <p:extLst>
      <p:ext uri="{BB962C8B-B14F-4D97-AF65-F5344CB8AC3E}">
        <p14:creationId xmlns:p14="http://schemas.microsoft.com/office/powerpoint/2010/main" val="2766812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ÜDYS hansı aztəminatlı ailələrə şamil edilir?"/>
          <p:cNvSpPr txBox="1">
            <a:spLocks noGrp="1"/>
          </p:cNvSpPr>
          <p:nvPr>
            <p:ph type="title"/>
          </p:nvPr>
        </p:nvSpPr>
        <p:spPr>
          <a:xfrm>
            <a:off x="1392044" y="-2694358"/>
            <a:ext cx="21626982" cy="5020115"/>
          </a:xfrm>
          <a:prstGeom prst="rect">
            <a:avLst/>
          </a:prstGeom>
        </p:spPr>
        <p:txBody>
          <a:bodyPr/>
          <a:lstStyle>
            <a:lvl1pPr marR="3810" indent="342900" algn="just" defTabSz="457200">
              <a:lnSpc>
                <a:spcPct val="100000"/>
              </a:lnSpc>
              <a:defRPr sz="6000" spc="0">
                <a:uFill>
                  <a:solidFill>
                    <a:srgbClr val="000000"/>
                  </a:solidFill>
                </a:uFill>
                <a:latin typeface="Times New Roman"/>
                <a:ea typeface="Times New Roman"/>
                <a:cs typeface="Times New Roman"/>
                <a:sym typeface="Times New Roman"/>
              </a:defRPr>
            </a:lvl1pPr>
          </a:lstStyle>
          <a:p>
            <a:r>
              <a:rPr dirty="0"/>
              <a:t> ÜDYS </a:t>
            </a:r>
            <a:r>
              <a:rPr dirty="0" err="1"/>
              <a:t>hansı</a:t>
            </a:r>
            <a:r>
              <a:rPr dirty="0"/>
              <a:t> </a:t>
            </a:r>
            <a:r>
              <a:rPr dirty="0" err="1"/>
              <a:t>aztəminatlı</a:t>
            </a:r>
            <a:r>
              <a:rPr dirty="0"/>
              <a:t> </a:t>
            </a:r>
            <a:r>
              <a:rPr dirty="0" err="1"/>
              <a:t>ailələrə</a:t>
            </a:r>
            <a:r>
              <a:rPr dirty="0"/>
              <a:t> </a:t>
            </a:r>
            <a:r>
              <a:rPr dirty="0" err="1"/>
              <a:t>şamil</a:t>
            </a:r>
            <a:r>
              <a:rPr dirty="0"/>
              <a:t> </a:t>
            </a:r>
            <a:r>
              <a:rPr dirty="0" err="1"/>
              <a:t>edilir</a:t>
            </a:r>
            <a:r>
              <a:rPr dirty="0"/>
              <a:t>?</a:t>
            </a:r>
          </a:p>
        </p:txBody>
      </p:sp>
      <p:sp>
        <p:nvSpPr>
          <p:cNvPr id="162" name="Azərbaycan Respublikasının ərazisində yaşayan və müraciətdən əvvəlki son 12 (on iki) ay ərzində orta aylıq gəliri müəyyən səbəblərdən hər bir ailə üzvü üçün ehtiyac meyarının məcmusundan aşağı olan aztəminatlı ailələr ehtiyac meyarının məcmusu ilə orta a"/>
          <p:cNvSpPr txBox="1">
            <a:spLocks noGrp="1"/>
          </p:cNvSpPr>
          <p:nvPr>
            <p:ph type="body" sz="half" idx="1"/>
          </p:nvPr>
        </p:nvSpPr>
        <p:spPr>
          <a:xfrm>
            <a:off x="144402" y="2623930"/>
            <a:ext cx="12733047" cy="10845291"/>
          </a:xfrm>
          <a:prstGeom prst="rect">
            <a:avLst/>
          </a:prstGeom>
        </p:spPr>
        <p:txBody>
          <a:bodyPr>
            <a:normAutofit/>
          </a:bodyPr>
          <a:lstStyle/>
          <a:p>
            <a:pPr indent="135788" algn="just" defTabSz="181051">
              <a:defRPr sz="3465" b="0">
                <a:solidFill>
                  <a:srgbClr val="212529"/>
                </a:solidFill>
                <a:uFill>
                  <a:solidFill>
                    <a:srgbClr val="212529"/>
                  </a:solidFill>
                </a:uFill>
                <a:latin typeface="Times New Roman"/>
                <a:ea typeface="Times New Roman"/>
                <a:cs typeface="Times New Roman"/>
                <a:sym typeface="Times New Roman"/>
              </a:defRPr>
            </a:pPr>
            <a:r>
              <a:rPr dirty="0" err="1"/>
              <a:t>Azərbaycan</a:t>
            </a:r>
            <a:r>
              <a:rPr dirty="0"/>
              <a:t> </a:t>
            </a:r>
            <a:r>
              <a:rPr dirty="0" err="1"/>
              <a:t>Respublikasının</a:t>
            </a:r>
            <a:r>
              <a:rPr dirty="0"/>
              <a:t> </a:t>
            </a:r>
            <a:r>
              <a:rPr dirty="0" err="1"/>
              <a:t>ərazisində</a:t>
            </a:r>
            <a:r>
              <a:rPr dirty="0"/>
              <a:t> </a:t>
            </a:r>
            <a:r>
              <a:rPr dirty="0" err="1"/>
              <a:t>yaşayan</a:t>
            </a:r>
            <a:r>
              <a:rPr dirty="0"/>
              <a:t> </a:t>
            </a:r>
            <a:r>
              <a:rPr dirty="0" err="1"/>
              <a:t>və</a:t>
            </a:r>
            <a:r>
              <a:rPr dirty="0"/>
              <a:t> </a:t>
            </a:r>
            <a:r>
              <a:rPr dirty="0" err="1"/>
              <a:t>müraciətdən</a:t>
            </a:r>
            <a:r>
              <a:rPr dirty="0"/>
              <a:t> </a:t>
            </a:r>
            <a:r>
              <a:rPr dirty="0" err="1"/>
              <a:t>əvvəlki</a:t>
            </a:r>
            <a:r>
              <a:rPr dirty="0"/>
              <a:t> son 12 (on </a:t>
            </a:r>
            <a:r>
              <a:rPr dirty="0" err="1"/>
              <a:t>iki</a:t>
            </a:r>
            <a:r>
              <a:rPr dirty="0"/>
              <a:t>) ay </a:t>
            </a:r>
            <a:r>
              <a:rPr dirty="0" err="1"/>
              <a:t>ərzində</a:t>
            </a:r>
            <a:r>
              <a:rPr dirty="0"/>
              <a:t> </a:t>
            </a:r>
            <a:r>
              <a:rPr dirty="0" err="1"/>
              <a:t>orta</a:t>
            </a:r>
            <a:r>
              <a:rPr dirty="0"/>
              <a:t> </a:t>
            </a:r>
            <a:r>
              <a:rPr dirty="0" err="1"/>
              <a:t>aylıq</a:t>
            </a:r>
            <a:r>
              <a:rPr dirty="0"/>
              <a:t> </a:t>
            </a:r>
            <a:r>
              <a:rPr dirty="0" err="1"/>
              <a:t>gəliri</a:t>
            </a:r>
            <a:r>
              <a:rPr dirty="0"/>
              <a:t> </a:t>
            </a:r>
            <a:r>
              <a:rPr dirty="0" err="1"/>
              <a:t>müəyyən</a:t>
            </a:r>
            <a:r>
              <a:rPr dirty="0"/>
              <a:t> </a:t>
            </a:r>
            <a:r>
              <a:rPr dirty="0" err="1"/>
              <a:t>səbəblərdən</a:t>
            </a:r>
            <a:r>
              <a:rPr dirty="0"/>
              <a:t> </a:t>
            </a:r>
            <a:r>
              <a:rPr dirty="0" err="1"/>
              <a:t>hər</a:t>
            </a:r>
            <a:r>
              <a:rPr dirty="0"/>
              <a:t> </a:t>
            </a:r>
            <a:r>
              <a:rPr dirty="0" err="1"/>
              <a:t>bir</a:t>
            </a:r>
            <a:r>
              <a:rPr dirty="0"/>
              <a:t> </a:t>
            </a:r>
            <a:r>
              <a:rPr dirty="0" err="1"/>
              <a:t>ailə</a:t>
            </a:r>
            <a:r>
              <a:rPr dirty="0"/>
              <a:t> </a:t>
            </a:r>
            <a:r>
              <a:rPr dirty="0" err="1"/>
              <a:t>üzvü</a:t>
            </a:r>
            <a:r>
              <a:rPr dirty="0"/>
              <a:t> </a:t>
            </a:r>
            <a:r>
              <a:rPr dirty="0" err="1"/>
              <a:t>üçün</a:t>
            </a:r>
            <a:r>
              <a:rPr dirty="0"/>
              <a:t> </a:t>
            </a:r>
            <a:r>
              <a:rPr dirty="0" err="1"/>
              <a:t>ehtiyac</a:t>
            </a:r>
            <a:r>
              <a:rPr dirty="0"/>
              <a:t> </a:t>
            </a:r>
            <a:r>
              <a:rPr dirty="0" err="1"/>
              <a:t>meyarının</a:t>
            </a:r>
            <a:r>
              <a:rPr dirty="0"/>
              <a:t> </a:t>
            </a:r>
            <a:r>
              <a:rPr dirty="0" err="1"/>
              <a:t>məcmusundan</a:t>
            </a:r>
            <a:r>
              <a:rPr dirty="0"/>
              <a:t> </a:t>
            </a:r>
            <a:r>
              <a:rPr dirty="0" err="1"/>
              <a:t>aşağı</a:t>
            </a:r>
            <a:r>
              <a:rPr dirty="0"/>
              <a:t> </a:t>
            </a:r>
            <a:r>
              <a:rPr dirty="0" err="1"/>
              <a:t>olan</a:t>
            </a:r>
            <a:r>
              <a:rPr dirty="0"/>
              <a:t> </a:t>
            </a:r>
            <a:r>
              <a:rPr dirty="0" err="1"/>
              <a:t>aztəminatlı</a:t>
            </a:r>
            <a:r>
              <a:rPr dirty="0"/>
              <a:t> </a:t>
            </a:r>
            <a:r>
              <a:rPr dirty="0" err="1"/>
              <a:t>ailələr</a:t>
            </a:r>
            <a:r>
              <a:rPr dirty="0"/>
              <a:t> </a:t>
            </a:r>
            <a:r>
              <a:rPr dirty="0" err="1"/>
              <a:t>ehtiyac</a:t>
            </a:r>
            <a:r>
              <a:rPr dirty="0"/>
              <a:t> </a:t>
            </a:r>
            <a:r>
              <a:rPr dirty="0" err="1"/>
              <a:t>meyarının</a:t>
            </a:r>
            <a:r>
              <a:rPr dirty="0"/>
              <a:t> </a:t>
            </a:r>
            <a:r>
              <a:rPr dirty="0" err="1"/>
              <a:t>məcmusu</a:t>
            </a:r>
            <a:r>
              <a:rPr dirty="0"/>
              <a:t> </a:t>
            </a:r>
            <a:r>
              <a:rPr dirty="0" err="1"/>
              <a:t>ilə</a:t>
            </a:r>
            <a:r>
              <a:rPr dirty="0"/>
              <a:t> </a:t>
            </a:r>
            <a:r>
              <a:rPr dirty="0" err="1"/>
              <a:t>orta</a:t>
            </a:r>
            <a:r>
              <a:rPr dirty="0"/>
              <a:t> </a:t>
            </a:r>
            <a:r>
              <a:rPr dirty="0" err="1"/>
              <a:t>aylıq</a:t>
            </a:r>
            <a:r>
              <a:rPr dirty="0"/>
              <a:t> </a:t>
            </a:r>
            <a:r>
              <a:rPr dirty="0" err="1"/>
              <a:t>gəlirinin</a:t>
            </a:r>
            <a:r>
              <a:rPr dirty="0"/>
              <a:t> </a:t>
            </a:r>
            <a:r>
              <a:rPr dirty="0" err="1"/>
              <a:t>arasındakı</a:t>
            </a:r>
            <a:r>
              <a:rPr dirty="0"/>
              <a:t> </a:t>
            </a:r>
            <a:r>
              <a:rPr dirty="0" err="1"/>
              <a:t>fərq</a:t>
            </a:r>
            <a:r>
              <a:rPr dirty="0"/>
              <a:t> </a:t>
            </a:r>
            <a:r>
              <a:rPr dirty="0" err="1"/>
              <a:t>məbləğində</a:t>
            </a:r>
            <a:r>
              <a:rPr dirty="0"/>
              <a:t> </a:t>
            </a:r>
            <a:r>
              <a:rPr dirty="0" err="1"/>
              <a:t>sosial</a:t>
            </a:r>
            <a:r>
              <a:rPr dirty="0"/>
              <a:t> </a:t>
            </a:r>
            <a:r>
              <a:rPr dirty="0" err="1"/>
              <a:t>yardım</a:t>
            </a:r>
            <a:r>
              <a:rPr dirty="0"/>
              <a:t> </a:t>
            </a:r>
            <a:r>
              <a:rPr dirty="0" err="1"/>
              <a:t>almaq</a:t>
            </a:r>
            <a:r>
              <a:rPr dirty="0"/>
              <a:t> </a:t>
            </a:r>
            <a:r>
              <a:rPr dirty="0" err="1"/>
              <a:t>hüququna</a:t>
            </a:r>
            <a:r>
              <a:rPr dirty="0"/>
              <a:t> </a:t>
            </a:r>
            <a:r>
              <a:rPr dirty="0" err="1"/>
              <a:t>malikdirlər</a:t>
            </a:r>
            <a:r>
              <a:rPr dirty="0"/>
              <a:t>. </a:t>
            </a:r>
            <a:r>
              <a:rPr dirty="0" err="1"/>
              <a:t>Həmin</a:t>
            </a:r>
            <a:r>
              <a:rPr dirty="0"/>
              <a:t> </a:t>
            </a:r>
            <a:r>
              <a:rPr dirty="0" err="1"/>
              <a:t>səbəblər</a:t>
            </a:r>
            <a:r>
              <a:rPr dirty="0"/>
              <a:t> </a:t>
            </a:r>
            <a:r>
              <a:rPr dirty="0" err="1"/>
              <a:t>aşağıdakılardır</a:t>
            </a:r>
            <a:r>
              <a:rPr dirty="0"/>
              <a:t>: </a:t>
            </a:r>
          </a:p>
          <a:p>
            <a:pPr marL="316839" indent="-90525" algn="just" defTabSz="181051">
              <a:buSzPct val="100000"/>
              <a:buFont typeface="Symbol"/>
              <a:buChar char="·"/>
              <a:defRPr sz="3465" b="0">
                <a:solidFill>
                  <a:srgbClr val="212529"/>
                </a:solidFill>
                <a:uFill>
                  <a:solidFill>
                    <a:srgbClr val="212529"/>
                  </a:solidFill>
                </a:uFill>
                <a:latin typeface="Times New Roman"/>
                <a:ea typeface="Times New Roman"/>
                <a:cs typeface="Times New Roman"/>
                <a:sym typeface="Times New Roman"/>
              </a:defRPr>
            </a:pPr>
            <a:r>
              <a:rPr dirty="0" err="1"/>
              <a:t>ailə</a:t>
            </a:r>
            <a:r>
              <a:rPr dirty="0"/>
              <a:t> </a:t>
            </a:r>
            <a:r>
              <a:rPr dirty="0" err="1"/>
              <a:t>üzvünün</a:t>
            </a:r>
            <a:r>
              <a:rPr dirty="0"/>
              <a:t> </a:t>
            </a:r>
            <a:r>
              <a:rPr dirty="0" err="1"/>
              <a:t>əmək</a:t>
            </a:r>
            <a:r>
              <a:rPr dirty="0"/>
              <a:t> </a:t>
            </a:r>
            <a:r>
              <a:rPr dirty="0" err="1"/>
              <a:t>qabiliyyətini</a:t>
            </a:r>
            <a:r>
              <a:rPr dirty="0"/>
              <a:t> </a:t>
            </a:r>
            <a:r>
              <a:rPr dirty="0" err="1"/>
              <a:t>itirməsi</a:t>
            </a:r>
            <a:r>
              <a:rPr dirty="0"/>
              <a:t>;</a:t>
            </a:r>
          </a:p>
          <a:p>
            <a:pPr marL="316839" indent="-90525" algn="just" defTabSz="181051">
              <a:buSzPct val="100000"/>
              <a:buFont typeface="Symbol"/>
              <a:buChar char="·"/>
              <a:defRPr sz="3465" b="0">
                <a:solidFill>
                  <a:srgbClr val="212529"/>
                </a:solidFill>
                <a:uFill>
                  <a:solidFill>
                    <a:srgbClr val="212529"/>
                  </a:solidFill>
                </a:uFill>
                <a:latin typeface="Times New Roman"/>
                <a:ea typeface="Times New Roman"/>
                <a:cs typeface="Times New Roman"/>
                <a:sym typeface="Times New Roman"/>
              </a:defRPr>
            </a:pPr>
            <a:r>
              <a:rPr dirty="0" err="1"/>
              <a:t>əmək</a:t>
            </a:r>
            <a:r>
              <a:rPr dirty="0"/>
              <a:t> </a:t>
            </a:r>
            <a:r>
              <a:rPr dirty="0" err="1"/>
              <a:t>qabiliyyətli</a:t>
            </a:r>
            <a:r>
              <a:rPr dirty="0"/>
              <a:t> </a:t>
            </a:r>
            <a:r>
              <a:rPr dirty="0" err="1"/>
              <a:t>olan</a:t>
            </a:r>
            <a:r>
              <a:rPr dirty="0"/>
              <a:t> </a:t>
            </a:r>
            <a:r>
              <a:rPr dirty="0" err="1"/>
              <a:t>ailə</a:t>
            </a:r>
            <a:r>
              <a:rPr dirty="0"/>
              <a:t> </a:t>
            </a:r>
            <a:r>
              <a:rPr dirty="0" err="1"/>
              <a:t>üzvünün</a:t>
            </a:r>
            <a:r>
              <a:rPr dirty="0"/>
              <a:t> </a:t>
            </a:r>
            <a:r>
              <a:rPr dirty="0" err="1"/>
              <a:t>orqanizmin</a:t>
            </a:r>
            <a:r>
              <a:rPr dirty="0"/>
              <a:t> </a:t>
            </a:r>
            <a:r>
              <a:rPr dirty="0" err="1"/>
              <a:t>funksiyalarının</a:t>
            </a:r>
            <a:r>
              <a:rPr dirty="0"/>
              <a:t> 81-100 </a:t>
            </a:r>
            <a:r>
              <a:rPr dirty="0" err="1"/>
              <a:t>faiz</a:t>
            </a:r>
            <a:r>
              <a:rPr dirty="0"/>
              <a:t> </a:t>
            </a:r>
            <a:r>
              <a:rPr dirty="0" err="1"/>
              <a:t>pozulmasına</a:t>
            </a:r>
            <a:r>
              <a:rPr dirty="0"/>
              <a:t> </a:t>
            </a:r>
            <a:r>
              <a:rPr dirty="0" err="1"/>
              <a:t>görə</a:t>
            </a:r>
            <a:r>
              <a:rPr dirty="0"/>
              <a:t> </a:t>
            </a:r>
            <a:r>
              <a:rPr dirty="0" err="1"/>
              <a:t>əlilliyi</a:t>
            </a:r>
            <a:r>
              <a:rPr dirty="0"/>
              <a:t> </a:t>
            </a:r>
            <a:r>
              <a:rPr dirty="0" err="1"/>
              <a:t>müəyyən</a:t>
            </a:r>
            <a:r>
              <a:rPr dirty="0"/>
              <a:t> </a:t>
            </a:r>
            <a:r>
              <a:rPr dirty="0" err="1"/>
              <a:t>edilmiş</a:t>
            </a:r>
            <a:r>
              <a:rPr dirty="0"/>
              <a:t> </a:t>
            </a:r>
            <a:r>
              <a:rPr dirty="0" err="1"/>
              <a:t>şəxsə</a:t>
            </a:r>
            <a:r>
              <a:rPr dirty="0"/>
              <a:t>, 18 </a:t>
            </a:r>
            <a:r>
              <a:rPr dirty="0" err="1"/>
              <a:t>yaşınadək</a:t>
            </a:r>
            <a:r>
              <a:rPr dirty="0"/>
              <a:t> </a:t>
            </a:r>
            <a:r>
              <a:rPr dirty="0" err="1"/>
              <a:t>əlilliyi</a:t>
            </a:r>
            <a:r>
              <a:rPr dirty="0"/>
              <a:t> </a:t>
            </a:r>
            <a:r>
              <a:rPr dirty="0" err="1"/>
              <a:t>müəyyən</a:t>
            </a:r>
            <a:r>
              <a:rPr dirty="0"/>
              <a:t> </a:t>
            </a:r>
            <a:r>
              <a:rPr dirty="0" err="1"/>
              <a:t>edilmiş</a:t>
            </a:r>
            <a:r>
              <a:rPr dirty="0"/>
              <a:t> </a:t>
            </a:r>
            <a:r>
              <a:rPr dirty="0" err="1"/>
              <a:t>şəxsə</a:t>
            </a:r>
            <a:r>
              <a:rPr dirty="0"/>
              <a:t> </a:t>
            </a:r>
            <a:r>
              <a:rPr dirty="0" err="1"/>
              <a:t>və</a:t>
            </a:r>
            <a:r>
              <a:rPr dirty="0"/>
              <a:t> </a:t>
            </a:r>
            <a:r>
              <a:rPr dirty="0" err="1"/>
              <a:t>ya</a:t>
            </a:r>
            <a:r>
              <a:rPr dirty="0"/>
              <a:t> 8 </a:t>
            </a:r>
            <a:r>
              <a:rPr dirty="0" err="1"/>
              <a:t>yaşına</a:t>
            </a:r>
            <a:r>
              <a:rPr dirty="0"/>
              <a:t> </a:t>
            </a:r>
            <a:r>
              <a:rPr dirty="0" err="1"/>
              <a:t>çatmamış</a:t>
            </a:r>
            <a:r>
              <a:rPr dirty="0"/>
              <a:t> </a:t>
            </a:r>
            <a:r>
              <a:rPr dirty="0" err="1"/>
              <a:t>uşağa</a:t>
            </a:r>
            <a:r>
              <a:rPr dirty="0"/>
              <a:t> </a:t>
            </a:r>
            <a:r>
              <a:rPr dirty="0" err="1"/>
              <a:t>qulluq</a:t>
            </a:r>
            <a:r>
              <a:rPr dirty="0"/>
              <a:t> </a:t>
            </a:r>
            <a:r>
              <a:rPr dirty="0" err="1"/>
              <a:t>etməsi</a:t>
            </a:r>
            <a:r>
              <a:rPr dirty="0"/>
              <a:t>; </a:t>
            </a:r>
          </a:p>
          <a:p>
            <a:pPr marL="316839" indent="-90525" algn="just" defTabSz="181051">
              <a:buSzPct val="100000"/>
              <a:buFont typeface="Symbol"/>
              <a:buChar char="·"/>
              <a:defRPr sz="3465" b="0">
                <a:solidFill>
                  <a:srgbClr val="212529"/>
                </a:solidFill>
                <a:uFill>
                  <a:solidFill>
                    <a:srgbClr val="212529"/>
                  </a:solidFill>
                </a:uFill>
                <a:latin typeface="Times New Roman"/>
                <a:ea typeface="Times New Roman"/>
                <a:cs typeface="Times New Roman"/>
                <a:sym typeface="Times New Roman"/>
              </a:defRPr>
            </a:pPr>
            <a:r>
              <a:rPr dirty="0" err="1"/>
              <a:t>ailənin</a:t>
            </a:r>
            <a:r>
              <a:rPr dirty="0"/>
              <a:t> </a:t>
            </a:r>
            <a:r>
              <a:rPr dirty="0" err="1"/>
              <a:t>əmək</a:t>
            </a:r>
            <a:r>
              <a:rPr dirty="0"/>
              <a:t> </a:t>
            </a:r>
            <a:r>
              <a:rPr dirty="0" err="1"/>
              <a:t>qabiliyyətli</a:t>
            </a:r>
            <a:r>
              <a:rPr dirty="0"/>
              <a:t> 23 </a:t>
            </a:r>
            <a:r>
              <a:rPr dirty="0" err="1"/>
              <a:t>yaşadək</a:t>
            </a:r>
            <a:r>
              <a:rPr dirty="0"/>
              <a:t> </a:t>
            </a:r>
            <a:r>
              <a:rPr dirty="0" err="1"/>
              <a:t>üzvünün</a:t>
            </a:r>
            <a:r>
              <a:rPr dirty="0"/>
              <a:t> </a:t>
            </a:r>
            <a:r>
              <a:rPr dirty="0" err="1"/>
              <a:t>əyani</a:t>
            </a:r>
            <a:r>
              <a:rPr dirty="0"/>
              <a:t> </a:t>
            </a:r>
            <a:r>
              <a:rPr dirty="0" err="1"/>
              <a:t>təhsil</a:t>
            </a:r>
            <a:r>
              <a:rPr dirty="0"/>
              <a:t> </a:t>
            </a:r>
            <a:r>
              <a:rPr dirty="0" err="1"/>
              <a:t>alması</a:t>
            </a:r>
            <a:r>
              <a:rPr dirty="0"/>
              <a:t>;</a:t>
            </a:r>
          </a:p>
          <a:p>
            <a:pPr marL="316839" indent="-90525" algn="just" defTabSz="181051">
              <a:buSzPct val="100000"/>
              <a:buFont typeface="Symbol"/>
              <a:buChar char="·"/>
              <a:defRPr sz="3465" b="0">
                <a:solidFill>
                  <a:srgbClr val="212529"/>
                </a:solidFill>
                <a:uFill>
                  <a:solidFill>
                    <a:srgbClr val="212529"/>
                  </a:solidFill>
                </a:uFill>
                <a:latin typeface="Times New Roman"/>
                <a:ea typeface="Times New Roman"/>
                <a:cs typeface="Times New Roman"/>
                <a:sym typeface="Times New Roman"/>
              </a:defRPr>
            </a:pPr>
            <a:r>
              <a:rPr dirty="0" err="1"/>
              <a:t>ailənin</a:t>
            </a:r>
            <a:r>
              <a:rPr dirty="0"/>
              <a:t> </a:t>
            </a:r>
            <a:r>
              <a:rPr dirty="0" err="1"/>
              <a:t>əmək</a:t>
            </a:r>
            <a:r>
              <a:rPr dirty="0"/>
              <a:t> </a:t>
            </a:r>
            <a:r>
              <a:rPr dirty="0" err="1"/>
              <a:t>qabiliyyətli</a:t>
            </a:r>
            <a:r>
              <a:rPr dirty="0"/>
              <a:t> </a:t>
            </a:r>
            <a:r>
              <a:rPr dirty="0" err="1"/>
              <a:t>üzvünün</a:t>
            </a:r>
            <a:r>
              <a:rPr dirty="0"/>
              <a:t> “</a:t>
            </a:r>
            <a:r>
              <a:rPr dirty="0" err="1"/>
              <a:t>İşsizlikdən</a:t>
            </a:r>
            <a:r>
              <a:rPr dirty="0"/>
              <a:t> </a:t>
            </a:r>
            <a:r>
              <a:rPr dirty="0" err="1"/>
              <a:t>sığorta</a:t>
            </a:r>
            <a:r>
              <a:rPr dirty="0"/>
              <a:t> </a:t>
            </a:r>
            <a:r>
              <a:rPr dirty="0" err="1"/>
              <a:t>haqqında</a:t>
            </a:r>
            <a:r>
              <a:rPr dirty="0"/>
              <a:t>” </a:t>
            </a:r>
            <a:r>
              <a:rPr dirty="0" err="1"/>
              <a:t>Azərbaycan</a:t>
            </a:r>
            <a:r>
              <a:rPr dirty="0"/>
              <a:t> </a:t>
            </a:r>
            <a:r>
              <a:rPr dirty="0" err="1"/>
              <a:t>Respublikasının</a:t>
            </a:r>
            <a:r>
              <a:rPr dirty="0"/>
              <a:t> </a:t>
            </a:r>
            <a:r>
              <a:rPr dirty="0" err="1"/>
              <a:t>Qanununa</a:t>
            </a:r>
            <a:r>
              <a:rPr dirty="0"/>
              <a:t> </a:t>
            </a:r>
            <a:r>
              <a:rPr dirty="0" err="1"/>
              <a:t>uyğun</a:t>
            </a:r>
            <a:r>
              <a:rPr dirty="0"/>
              <a:t> </a:t>
            </a:r>
            <a:r>
              <a:rPr dirty="0" err="1"/>
              <a:t>olaraq</a:t>
            </a:r>
            <a:r>
              <a:rPr dirty="0"/>
              <a:t> </a:t>
            </a:r>
            <a:r>
              <a:rPr dirty="0" err="1"/>
              <a:t>işsizlikdən</a:t>
            </a:r>
            <a:r>
              <a:rPr dirty="0"/>
              <a:t> </a:t>
            </a:r>
            <a:r>
              <a:rPr dirty="0" err="1"/>
              <a:t>sığorta</a:t>
            </a:r>
            <a:r>
              <a:rPr dirty="0"/>
              <a:t> </a:t>
            </a:r>
            <a:r>
              <a:rPr dirty="0" err="1"/>
              <a:t>ödənişi</a:t>
            </a:r>
            <a:r>
              <a:rPr dirty="0"/>
              <a:t> </a:t>
            </a:r>
            <a:r>
              <a:rPr dirty="0" err="1"/>
              <a:t>alması</a:t>
            </a:r>
            <a:r>
              <a:rPr dirty="0"/>
              <a:t>;</a:t>
            </a:r>
          </a:p>
          <a:p>
            <a:pPr marL="316839" indent="-90525" algn="just" defTabSz="181051">
              <a:buSzPct val="100000"/>
              <a:buFont typeface="Symbol"/>
              <a:buChar char="·"/>
              <a:defRPr sz="3465" b="0">
                <a:solidFill>
                  <a:srgbClr val="212529"/>
                </a:solidFill>
                <a:uFill>
                  <a:solidFill>
                    <a:srgbClr val="212529"/>
                  </a:solidFill>
                </a:uFill>
                <a:latin typeface="Times New Roman"/>
                <a:ea typeface="Times New Roman"/>
                <a:cs typeface="Times New Roman"/>
                <a:sym typeface="Times New Roman"/>
              </a:defRPr>
            </a:pPr>
            <a:r>
              <a:rPr dirty="0" err="1"/>
              <a:t>ailə</a:t>
            </a:r>
            <a:r>
              <a:rPr dirty="0"/>
              <a:t> </a:t>
            </a:r>
            <a:r>
              <a:rPr dirty="0" err="1"/>
              <a:t>üzvünün</a:t>
            </a:r>
            <a:r>
              <a:rPr dirty="0"/>
              <a:t> </a:t>
            </a:r>
            <a:r>
              <a:rPr dirty="0" err="1"/>
              <a:t>vəfat</a:t>
            </a:r>
            <a:r>
              <a:rPr dirty="0"/>
              <a:t> </a:t>
            </a:r>
            <a:r>
              <a:rPr dirty="0" err="1"/>
              <a:t>etməsi</a:t>
            </a:r>
            <a:r>
              <a:rPr dirty="0"/>
              <a:t>;</a:t>
            </a:r>
          </a:p>
          <a:p>
            <a:pPr marL="316839" indent="-90525" algn="just" defTabSz="181051">
              <a:buSzPct val="100000"/>
              <a:buFont typeface="Symbol"/>
              <a:buChar char="·"/>
              <a:defRPr sz="3465" b="0">
                <a:solidFill>
                  <a:srgbClr val="212529"/>
                </a:solidFill>
                <a:uFill>
                  <a:solidFill>
                    <a:srgbClr val="212529"/>
                  </a:solidFill>
                </a:uFill>
                <a:latin typeface="Times New Roman"/>
                <a:ea typeface="Times New Roman"/>
                <a:cs typeface="Times New Roman"/>
                <a:sym typeface="Times New Roman"/>
              </a:defRPr>
            </a:pPr>
            <a:r>
              <a:rPr dirty="0" err="1"/>
              <a:t>ailə</a:t>
            </a:r>
            <a:r>
              <a:rPr dirty="0"/>
              <a:t> </a:t>
            </a:r>
            <a:r>
              <a:rPr dirty="0" err="1"/>
              <a:t>üzvünün</a:t>
            </a:r>
            <a:r>
              <a:rPr dirty="0"/>
              <a:t> </a:t>
            </a:r>
            <a:r>
              <a:rPr dirty="0" err="1"/>
              <a:t>məhkəmə</a:t>
            </a:r>
            <a:r>
              <a:rPr dirty="0"/>
              <a:t> </a:t>
            </a:r>
            <a:r>
              <a:rPr dirty="0" err="1"/>
              <a:t>tərəfindən</a:t>
            </a:r>
            <a:r>
              <a:rPr dirty="0"/>
              <a:t> </a:t>
            </a:r>
            <a:r>
              <a:rPr dirty="0" err="1"/>
              <a:t>itkin</a:t>
            </a:r>
            <a:r>
              <a:rPr dirty="0"/>
              <a:t> </a:t>
            </a:r>
            <a:r>
              <a:rPr dirty="0" err="1"/>
              <a:t>düşmüş</a:t>
            </a:r>
            <a:r>
              <a:rPr dirty="0"/>
              <a:t> </a:t>
            </a:r>
            <a:r>
              <a:rPr dirty="0" err="1"/>
              <a:t>və</a:t>
            </a:r>
            <a:r>
              <a:rPr dirty="0"/>
              <a:t> </a:t>
            </a:r>
            <a:r>
              <a:rPr dirty="0" err="1"/>
              <a:t>yaxud</a:t>
            </a:r>
            <a:r>
              <a:rPr dirty="0"/>
              <a:t> </a:t>
            </a:r>
            <a:r>
              <a:rPr dirty="0" err="1"/>
              <a:t>ölmüş</a:t>
            </a:r>
            <a:r>
              <a:rPr dirty="0"/>
              <a:t> </a:t>
            </a:r>
            <a:r>
              <a:rPr dirty="0" err="1"/>
              <a:t>hesab</a:t>
            </a:r>
            <a:r>
              <a:rPr dirty="0"/>
              <a:t> </a:t>
            </a:r>
            <a:r>
              <a:rPr dirty="0" err="1"/>
              <a:t>edilməsi</a:t>
            </a:r>
            <a:r>
              <a:rPr dirty="0"/>
              <a:t>;</a:t>
            </a:r>
          </a:p>
          <a:p>
            <a:pPr marL="316839" indent="-90525" algn="just" defTabSz="181051">
              <a:buSzPct val="100000"/>
              <a:buFont typeface="Symbol"/>
              <a:buChar char="·"/>
              <a:defRPr sz="3465" b="0">
                <a:solidFill>
                  <a:srgbClr val="212529"/>
                </a:solidFill>
                <a:uFill>
                  <a:solidFill>
                    <a:srgbClr val="212529"/>
                  </a:solidFill>
                </a:uFill>
                <a:latin typeface="Times New Roman"/>
                <a:ea typeface="Times New Roman"/>
                <a:cs typeface="Times New Roman"/>
                <a:sym typeface="Times New Roman"/>
              </a:defRPr>
            </a:pPr>
            <a:r>
              <a:rPr dirty="0" err="1"/>
              <a:t>ailə</a:t>
            </a:r>
            <a:r>
              <a:rPr dirty="0"/>
              <a:t> </a:t>
            </a:r>
            <a:r>
              <a:rPr dirty="0" err="1"/>
              <a:t>üzvünün</a:t>
            </a:r>
            <a:r>
              <a:rPr dirty="0"/>
              <a:t> </a:t>
            </a:r>
            <a:r>
              <a:rPr dirty="0" err="1"/>
              <a:t>azadlıqdan</a:t>
            </a:r>
            <a:r>
              <a:rPr dirty="0"/>
              <a:t> </a:t>
            </a:r>
            <a:r>
              <a:rPr dirty="0" err="1"/>
              <a:t>məhrum</a:t>
            </a:r>
            <a:r>
              <a:rPr dirty="0"/>
              <a:t> </a:t>
            </a:r>
            <a:r>
              <a:rPr dirty="0" err="1"/>
              <a:t>edilməsi</a:t>
            </a:r>
            <a:r>
              <a:rPr dirty="0"/>
              <a:t>;</a:t>
            </a:r>
          </a:p>
          <a:p>
            <a:pPr marL="316839" indent="-90525" algn="just" defTabSz="181051">
              <a:buSzPct val="100000"/>
              <a:buFont typeface="Symbol"/>
              <a:buChar char="·"/>
              <a:defRPr sz="3465" b="0">
                <a:solidFill>
                  <a:srgbClr val="212529"/>
                </a:solidFill>
                <a:uFill>
                  <a:solidFill>
                    <a:srgbClr val="212529"/>
                  </a:solidFill>
                </a:uFill>
                <a:latin typeface="Times New Roman"/>
                <a:ea typeface="Times New Roman"/>
                <a:cs typeface="Times New Roman"/>
                <a:sym typeface="Times New Roman"/>
              </a:defRPr>
            </a:pPr>
            <a:r>
              <a:rPr dirty="0" err="1"/>
              <a:t>ailə</a:t>
            </a:r>
            <a:r>
              <a:rPr dirty="0"/>
              <a:t> </a:t>
            </a:r>
            <a:r>
              <a:rPr dirty="0" err="1"/>
              <a:t>üzvünün</a:t>
            </a:r>
            <a:r>
              <a:rPr dirty="0"/>
              <a:t> </a:t>
            </a:r>
            <a:r>
              <a:rPr dirty="0" err="1"/>
              <a:t>olduğu</a:t>
            </a:r>
            <a:r>
              <a:rPr dirty="0"/>
              <a:t> </a:t>
            </a:r>
            <a:r>
              <a:rPr dirty="0" err="1"/>
              <a:t>yerin</a:t>
            </a:r>
            <a:r>
              <a:rPr dirty="0"/>
              <a:t> </a:t>
            </a:r>
            <a:r>
              <a:rPr dirty="0" err="1"/>
              <a:t>məlum</a:t>
            </a:r>
            <a:r>
              <a:rPr dirty="0"/>
              <a:t> </a:t>
            </a:r>
            <a:r>
              <a:rPr dirty="0" err="1"/>
              <a:t>olmaması</a:t>
            </a:r>
            <a:r>
              <a:rPr dirty="0"/>
              <a:t>. </a:t>
            </a:r>
          </a:p>
        </p:txBody>
      </p:sp>
      <p:pic>
        <p:nvPicPr>
          <p:cNvPr id="3" name="Picture 2">
            <a:extLst>
              <a:ext uri="{FF2B5EF4-FFF2-40B4-BE49-F238E27FC236}">
                <a16:creationId xmlns:a16="http://schemas.microsoft.com/office/drawing/2014/main" id="{55766245-98BB-DDCB-2334-7C87451B2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5503" y="6858000"/>
            <a:ext cx="6408288" cy="5645426"/>
          </a:xfrm>
          <a:prstGeom prst="rect">
            <a:avLst/>
          </a:prstGeom>
        </p:spPr>
      </p:pic>
      <p:pic>
        <p:nvPicPr>
          <p:cNvPr id="5" name="Picture 4">
            <a:extLst>
              <a:ext uri="{FF2B5EF4-FFF2-40B4-BE49-F238E27FC236}">
                <a16:creationId xmlns:a16="http://schemas.microsoft.com/office/drawing/2014/main" id="{7FF18FD2-3C60-1810-45FC-AD48C011E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8289" y="2862470"/>
            <a:ext cx="7214428" cy="399553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osial yardımın əsas prinsipləri aşağıdakılardan ibarətdir:…"/>
          <p:cNvSpPr txBox="1">
            <a:spLocks noGrp="1"/>
          </p:cNvSpPr>
          <p:nvPr>
            <p:ph type="body" idx="1"/>
          </p:nvPr>
        </p:nvSpPr>
        <p:spPr>
          <a:xfrm>
            <a:off x="-357809" y="723397"/>
            <a:ext cx="24741809" cy="12269206"/>
          </a:xfrm>
          <a:prstGeom prst="rect">
            <a:avLst/>
          </a:prstGeom>
        </p:spPr>
        <p:txBody>
          <a:bodyPr>
            <a:normAutofit/>
          </a:bodyPr>
          <a:lstStyle/>
          <a:p>
            <a:pPr indent="800100" algn="just" defTabSz="457200">
              <a:defRPr sz="7000">
                <a:uFill>
                  <a:solidFill>
                    <a:srgbClr val="000000"/>
                  </a:solidFill>
                </a:uFill>
                <a:latin typeface="Times New Roman"/>
                <a:ea typeface="Times New Roman"/>
                <a:cs typeface="Times New Roman"/>
                <a:sym typeface="Times New Roman"/>
              </a:defRPr>
            </a:pPr>
            <a:r>
              <a:rPr sz="6600" dirty="0" err="1"/>
              <a:t>Sosial</a:t>
            </a:r>
            <a:r>
              <a:rPr sz="6600" dirty="0"/>
              <a:t> </a:t>
            </a:r>
            <a:r>
              <a:rPr sz="6600" dirty="0" err="1"/>
              <a:t>yardımın</a:t>
            </a:r>
            <a:r>
              <a:rPr sz="6600" dirty="0"/>
              <a:t> </a:t>
            </a:r>
            <a:r>
              <a:rPr sz="6600" dirty="0" err="1"/>
              <a:t>əsas</a:t>
            </a:r>
            <a:r>
              <a:rPr sz="6600" dirty="0"/>
              <a:t> </a:t>
            </a:r>
            <a:r>
              <a:rPr sz="6600" dirty="0" err="1"/>
              <a:t>prinsipləri</a:t>
            </a:r>
            <a:r>
              <a:rPr sz="6600" dirty="0"/>
              <a:t> </a:t>
            </a:r>
            <a:r>
              <a:rPr sz="6600" dirty="0" err="1"/>
              <a:t>aşağıdakılardan</a:t>
            </a:r>
            <a:r>
              <a:rPr sz="6600" dirty="0"/>
              <a:t> </a:t>
            </a:r>
            <a:r>
              <a:rPr sz="6600" dirty="0" err="1"/>
              <a:t>ibarətdir</a:t>
            </a:r>
            <a:r>
              <a:rPr sz="6600" dirty="0"/>
              <a:t>:</a:t>
            </a:r>
            <a:endParaRPr sz="6600" dirty="0">
              <a:solidFill>
                <a:srgbClr val="212529"/>
              </a:solidFill>
              <a:uFill>
                <a:solidFill>
                  <a:srgbClr val="212529"/>
                </a:solidFill>
              </a:uFill>
            </a:endParaRPr>
          </a:p>
          <a:p>
            <a:pPr marL="762000" indent="-190500" algn="just" defTabSz="457200">
              <a:buSzPct val="83333"/>
              <a:buFont typeface="Symbol"/>
              <a:buChar char="·"/>
              <a:defRPr sz="7000" b="0">
                <a:uFill>
                  <a:solidFill>
                    <a:srgbClr val="000000"/>
                  </a:solidFill>
                </a:uFill>
                <a:latin typeface="Times New Roman"/>
                <a:ea typeface="Times New Roman"/>
                <a:cs typeface="Times New Roman"/>
                <a:sym typeface="Times New Roman"/>
              </a:defRPr>
            </a:pPr>
            <a:endParaRPr sz="6000" b="1" dirty="0">
              <a:solidFill>
                <a:srgbClr val="212529"/>
              </a:solidFill>
              <a:uFill>
                <a:solidFill>
                  <a:srgbClr val="212529"/>
                </a:solidFill>
              </a:uFill>
            </a:endParaRPr>
          </a:p>
          <a:p>
            <a:pPr marL="762000" indent="-190500" algn="just" defTabSz="457200">
              <a:buSzPct val="83333"/>
              <a:buFont typeface="Symbol"/>
              <a:buChar char="·"/>
              <a:defRPr sz="7000" b="0">
                <a:uFill>
                  <a:solidFill>
                    <a:srgbClr val="000000"/>
                  </a:solidFill>
                </a:uFill>
                <a:latin typeface="Times New Roman"/>
                <a:ea typeface="Times New Roman"/>
                <a:cs typeface="Times New Roman"/>
                <a:sym typeface="Times New Roman"/>
              </a:defRPr>
            </a:pPr>
            <a:r>
              <a:rPr sz="6000" dirty="0" err="1"/>
              <a:t>ünvanlılıq</a:t>
            </a:r>
            <a:r>
              <a:rPr sz="6000" dirty="0"/>
              <a:t> - </a:t>
            </a:r>
            <a:r>
              <a:rPr sz="6000" dirty="0" err="1"/>
              <a:t>sosial</a:t>
            </a:r>
            <a:r>
              <a:rPr sz="6000" dirty="0"/>
              <a:t> </a:t>
            </a:r>
            <a:r>
              <a:rPr sz="6000" dirty="0" err="1"/>
              <a:t>yardım</a:t>
            </a:r>
            <a:r>
              <a:rPr sz="6000" dirty="0"/>
              <a:t> </a:t>
            </a:r>
            <a:r>
              <a:rPr sz="6000" dirty="0" err="1"/>
              <a:t>yalnız</a:t>
            </a:r>
            <a:r>
              <a:rPr sz="6000" dirty="0"/>
              <a:t> </a:t>
            </a:r>
            <a:r>
              <a:rPr sz="6000" dirty="0" err="1"/>
              <a:t>aztəminatlı</a:t>
            </a:r>
            <a:r>
              <a:rPr sz="6000" dirty="0"/>
              <a:t> </a:t>
            </a:r>
            <a:r>
              <a:rPr sz="6000" dirty="0" err="1"/>
              <a:t>ailələrə</a:t>
            </a:r>
            <a:r>
              <a:rPr sz="6000" dirty="0"/>
              <a:t> </a:t>
            </a:r>
            <a:r>
              <a:rPr sz="6000" dirty="0" err="1"/>
              <a:t>təyin</a:t>
            </a:r>
            <a:r>
              <a:rPr sz="6000" dirty="0"/>
              <a:t> </a:t>
            </a:r>
            <a:r>
              <a:rPr sz="6000" dirty="0" err="1"/>
              <a:t>olunur</a:t>
            </a:r>
            <a:r>
              <a:rPr sz="6000" dirty="0"/>
              <a:t>;</a:t>
            </a:r>
            <a:endParaRPr lang="az-Latn-AZ" sz="6000" dirty="0"/>
          </a:p>
          <a:p>
            <a:pPr marL="571500" algn="just" defTabSz="457200">
              <a:buSzPct val="83333"/>
              <a:defRPr sz="7000" b="0">
                <a:uFill>
                  <a:solidFill>
                    <a:srgbClr val="000000"/>
                  </a:solidFill>
                </a:uFill>
                <a:latin typeface="Times New Roman"/>
                <a:ea typeface="Times New Roman"/>
                <a:cs typeface="Times New Roman"/>
                <a:sym typeface="Times New Roman"/>
              </a:defRPr>
            </a:pPr>
            <a:endParaRPr sz="6000" dirty="0">
              <a:solidFill>
                <a:srgbClr val="212529"/>
              </a:solidFill>
              <a:uFill>
                <a:solidFill>
                  <a:srgbClr val="212529"/>
                </a:solidFill>
              </a:uFill>
            </a:endParaRPr>
          </a:p>
          <a:p>
            <a:pPr marL="762000" indent="-190500" algn="just" defTabSz="457200">
              <a:buSzPct val="83333"/>
              <a:buFont typeface="Symbol"/>
              <a:buChar char="·"/>
              <a:defRPr sz="7000" b="0" spc="100">
                <a:uFill>
                  <a:solidFill>
                    <a:srgbClr val="000000"/>
                  </a:solidFill>
                </a:uFill>
                <a:latin typeface="Times New Roman"/>
                <a:ea typeface="Times New Roman"/>
                <a:cs typeface="Times New Roman"/>
                <a:sym typeface="Times New Roman"/>
              </a:defRPr>
            </a:pPr>
            <a:r>
              <a:rPr sz="6000" dirty="0" err="1"/>
              <a:t>ədalətlilik</a:t>
            </a:r>
            <a:r>
              <a:rPr sz="6000" dirty="0"/>
              <a:t> - </a:t>
            </a:r>
            <a:r>
              <a:rPr sz="6000" dirty="0" err="1"/>
              <a:t>sosial</a:t>
            </a:r>
            <a:r>
              <a:rPr sz="6000" dirty="0"/>
              <a:t> </a:t>
            </a:r>
            <a:r>
              <a:rPr sz="6000" dirty="0" err="1"/>
              <a:t>yardım</a:t>
            </a:r>
            <a:r>
              <a:rPr sz="6000" dirty="0"/>
              <a:t> </a:t>
            </a:r>
            <a:r>
              <a:rPr sz="6000" dirty="0" err="1"/>
              <a:t>ailənin</a:t>
            </a:r>
            <a:r>
              <a:rPr sz="6000" dirty="0"/>
              <a:t> </a:t>
            </a:r>
            <a:r>
              <a:rPr sz="6000" dirty="0" err="1"/>
              <a:t>orta</a:t>
            </a:r>
            <a:r>
              <a:rPr sz="6000" dirty="0"/>
              <a:t> </a:t>
            </a:r>
            <a:r>
              <a:rPr sz="6000" dirty="0" err="1"/>
              <a:t>aylıq</a:t>
            </a:r>
            <a:r>
              <a:rPr sz="6000" dirty="0"/>
              <a:t> </a:t>
            </a:r>
            <a:r>
              <a:rPr sz="6000" dirty="0" err="1"/>
              <a:t>gəliri</a:t>
            </a:r>
            <a:r>
              <a:rPr sz="6000" dirty="0"/>
              <a:t> </a:t>
            </a:r>
            <a:r>
              <a:rPr sz="6000" dirty="0" err="1"/>
              <a:t>ilə</a:t>
            </a:r>
            <a:r>
              <a:rPr sz="6000" dirty="0"/>
              <a:t> </a:t>
            </a:r>
            <a:r>
              <a:rPr sz="6000" dirty="0" err="1"/>
              <a:t>hər</a:t>
            </a:r>
            <a:r>
              <a:rPr sz="6000" dirty="0"/>
              <a:t> </a:t>
            </a:r>
            <a:r>
              <a:rPr sz="6000" dirty="0" err="1"/>
              <a:t>bir</a:t>
            </a:r>
            <a:r>
              <a:rPr sz="6000" dirty="0"/>
              <a:t> </a:t>
            </a:r>
            <a:r>
              <a:rPr sz="6000" dirty="0" err="1"/>
              <a:t>ailə</a:t>
            </a:r>
            <a:r>
              <a:rPr sz="6000" dirty="0"/>
              <a:t> </a:t>
            </a:r>
            <a:r>
              <a:rPr sz="6000" spc="200" dirty="0" err="1"/>
              <a:t>üzvü</a:t>
            </a:r>
            <a:r>
              <a:rPr sz="6000" spc="200" dirty="0"/>
              <a:t> </a:t>
            </a:r>
            <a:r>
              <a:rPr sz="6000" spc="200" dirty="0" err="1"/>
              <a:t>üçün</a:t>
            </a:r>
            <a:r>
              <a:rPr sz="6000" spc="200" dirty="0"/>
              <a:t> </a:t>
            </a:r>
            <a:r>
              <a:rPr sz="6000" spc="200" dirty="0" err="1"/>
              <a:t>ehtiyac</a:t>
            </a:r>
            <a:r>
              <a:rPr sz="6000" spc="200" dirty="0"/>
              <a:t> </a:t>
            </a:r>
            <a:r>
              <a:rPr sz="6000" spc="200" dirty="0" err="1"/>
              <a:t>meyarının</a:t>
            </a:r>
            <a:r>
              <a:rPr sz="6000" spc="200" dirty="0"/>
              <a:t> </a:t>
            </a:r>
            <a:r>
              <a:rPr sz="6000" spc="200" dirty="0" err="1"/>
              <a:t>məcmusu</a:t>
            </a:r>
            <a:r>
              <a:rPr sz="6000" spc="200" dirty="0"/>
              <a:t> </a:t>
            </a:r>
            <a:r>
              <a:rPr sz="6000" spc="200" dirty="0" err="1"/>
              <a:t>arasındakı</a:t>
            </a:r>
            <a:r>
              <a:rPr sz="6000" spc="200" dirty="0"/>
              <a:t> </a:t>
            </a:r>
            <a:r>
              <a:rPr sz="6000" spc="200" dirty="0" err="1"/>
              <a:t>fərq</a:t>
            </a:r>
            <a:r>
              <a:rPr sz="6000" spc="200" dirty="0"/>
              <a:t> </a:t>
            </a:r>
            <a:r>
              <a:rPr sz="6000" spc="200" dirty="0" err="1"/>
              <a:t>məbləğində</a:t>
            </a:r>
            <a:r>
              <a:rPr sz="6000" spc="200" dirty="0"/>
              <a:t> </a:t>
            </a:r>
            <a:r>
              <a:rPr sz="6000" spc="200" dirty="0" err="1"/>
              <a:t>təyin</a:t>
            </a:r>
            <a:r>
              <a:rPr sz="6000" spc="200" dirty="0"/>
              <a:t> </a:t>
            </a:r>
            <a:r>
              <a:rPr sz="6000" spc="-100" dirty="0" err="1"/>
              <a:t>olunur</a:t>
            </a:r>
            <a:r>
              <a:rPr sz="6000" spc="-100" dirty="0"/>
              <a:t>;</a:t>
            </a:r>
            <a:endParaRPr sz="6000" dirty="0">
              <a:solidFill>
                <a:srgbClr val="212529"/>
              </a:solidFill>
              <a:uFill>
                <a:solidFill>
                  <a:srgbClr val="212529"/>
                </a:solidFill>
              </a:uFill>
            </a:endParaRPr>
          </a:p>
          <a:p>
            <a:pPr indent="800100" algn="just" defTabSz="457200">
              <a:defRPr sz="7000" b="0">
                <a:solidFill>
                  <a:srgbClr val="212529"/>
                </a:solidFill>
                <a:uFill>
                  <a:solidFill>
                    <a:srgbClr val="212529"/>
                  </a:solidFill>
                </a:uFill>
                <a:latin typeface="Times New Roman"/>
                <a:ea typeface="Times New Roman"/>
                <a:cs typeface="Times New Roman"/>
                <a:sym typeface="Times New Roman"/>
              </a:defRPr>
            </a:pPr>
            <a:endParaRPr sz="6000" dirty="0">
              <a:solidFill>
                <a:srgbClr val="212529"/>
              </a:solidFill>
              <a:uFill>
                <a:solidFill>
                  <a:srgbClr val="212529"/>
                </a:solidFill>
              </a:uFill>
            </a:endParaRPr>
          </a:p>
          <a:p>
            <a:pPr marL="762000" indent="-190500" algn="just" defTabSz="457200">
              <a:buSzPct val="83333"/>
              <a:buFont typeface="Symbol"/>
              <a:buChar char="·"/>
              <a:defRPr sz="7000" b="0">
                <a:uFill>
                  <a:solidFill>
                    <a:srgbClr val="000000"/>
                  </a:solidFill>
                </a:uFill>
                <a:latin typeface="Times New Roman"/>
                <a:ea typeface="Times New Roman"/>
                <a:cs typeface="Times New Roman"/>
                <a:sym typeface="Times New Roman"/>
              </a:defRPr>
            </a:pPr>
            <a:r>
              <a:rPr sz="6000" dirty="0" err="1"/>
              <a:t>bərabərlik</a:t>
            </a:r>
            <a:r>
              <a:rPr sz="6000" dirty="0"/>
              <a:t> - </a:t>
            </a:r>
            <a:r>
              <a:rPr sz="6000" dirty="0" err="1"/>
              <a:t>sosial</a:t>
            </a:r>
            <a:r>
              <a:rPr sz="6000" dirty="0"/>
              <a:t> </a:t>
            </a:r>
            <a:r>
              <a:rPr sz="6000" dirty="0" err="1"/>
              <a:t>yardım</a:t>
            </a:r>
            <a:r>
              <a:rPr sz="6000" dirty="0"/>
              <a:t> </a:t>
            </a:r>
            <a:r>
              <a:rPr sz="6000" dirty="0" err="1"/>
              <a:t>bütün</a:t>
            </a:r>
            <a:r>
              <a:rPr sz="6000" dirty="0"/>
              <a:t> </a:t>
            </a:r>
            <a:r>
              <a:rPr sz="6000" dirty="0" err="1"/>
              <a:t>aztəminatlı</a:t>
            </a:r>
            <a:r>
              <a:rPr sz="6000" dirty="0"/>
              <a:t> </a:t>
            </a:r>
            <a:r>
              <a:rPr sz="6000" dirty="0" err="1"/>
              <a:t>ailələrə</a:t>
            </a:r>
            <a:r>
              <a:rPr sz="6000" dirty="0"/>
              <a:t> </a:t>
            </a:r>
            <a:r>
              <a:rPr sz="6000" dirty="0" err="1"/>
              <a:t>təyin</a:t>
            </a:r>
            <a:r>
              <a:rPr sz="6000" dirty="0"/>
              <a:t> </a:t>
            </a:r>
            <a:r>
              <a:rPr sz="6000" dirty="0" err="1"/>
              <a:t>olunur</a:t>
            </a:r>
            <a:r>
              <a:rPr sz="6000" dirty="0"/>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osial yardımı təyin edilməsinə, verilməsinə və ödənişinə nəzarət edən  orqan hansıdır?"/>
          <p:cNvSpPr txBox="1">
            <a:spLocks noGrp="1"/>
          </p:cNvSpPr>
          <p:nvPr>
            <p:ph type="title"/>
          </p:nvPr>
        </p:nvSpPr>
        <p:spPr>
          <a:xfrm>
            <a:off x="1206499" y="648144"/>
            <a:ext cx="22629420" cy="2298607"/>
          </a:xfrm>
          <a:prstGeom prst="rect">
            <a:avLst/>
          </a:prstGeom>
        </p:spPr>
        <p:txBody>
          <a:bodyPr>
            <a:normAutofit/>
          </a:bodyPr>
          <a:lstStyle>
            <a:lvl1pPr algn="just" defTabSz="265174">
              <a:lnSpc>
                <a:spcPct val="100000"/>
              </a:lnSpc>
              <a:defRPr sz="5000" spc="0">
                <a:solidFill>
                  <a:srgbClr val="212529"/>
                </a:solidFill>
                <a:uFill>
                  <a:solidFill>
                    <a:srgbClr val="212529"/>
                  </a:solidFill>
                </a:uFill>
                <a:latin typeface="Times New Roman"/>
                <a:ea typeface="Times New Roman"/>
                <a:cs typeface="Times New Roman"/>
                <a:sym typeface="Times New Roman"/>
              </a:defRPr>
            </a:lvl1pPr>
          </a:lstStyle>
          <a:p>
            <a:r>
              <a:rPr sz="6000" dirty="0" err="1"/>
              <a:t>Sosial</a:t>
            </a:r>
            <a:r>
              <a:rPr sz="6000" dirty="0"/>
              <a:t> </a:t>
            </a:r>
            <a:r>
              <a:rPr sz="6000" dirty="0" err="1"/>
              <a:t>yardımı</a:t>
            </a:r>
            <a:r>
              <a:rPr sz="6000" dirty="0"/>
              <a:t> </a:t>
            </a:r>
            <a:r>
              <a:rPr sz="6000" dirty="0" err="1"/>
              <a:t>təyin</a:t>
            </a:r>
            <a:r>
              <a:rPr sz="6000" dirty="0"/>
              <a:t> </a:t>
            </a:r>
            <a:r>
              <a:rPr sz="6000" dirty="0" err="1"/>
              <a:t>edilməsinə</a:t>
            </a:r>
            <a:r>
              <a:rPr sz="6000" dirty="0"/>
              <a:t>, </a:t>
            </a:r>
            <a:r>
              <a:rPr sz="6000" dirty="0" err="1"/>
              <a:t>verilməsinə</a:t>
            </a:r>
            <a:r>
              <a:rPr sz="6000" dirty="0"/>
              <a:t> </a:t>
            </a:r>
            <a:r>
              <a:rPr sz="6000" dirty="0" err="1"/>
              <a:t>və</a:t>
            </a:r>
            <a:r>
              <a:rPr sz="6000" dirty="0"/>
              <a:t> </a:t>
            </a:r>
            <a:r>
              <a:rPr sz="6000" dirty="0" err="1"/>
              <a:t>ödənişinə</a:t>
            </a:r>
            <a:r>
              <a:rPr sz="6000" dirty="0"/>
              <a:t> </a:t>
            </a:r>
            <a:r>
              <a:rPr sz="6000" dirty="0" err="1"/>
              <a:t>nəzarət</a:t>
            </a:r>
            <a:r>
              <a:rPr sz="6000" dirty="0"/>
              <a:t> </a:t>
            </a:r>
            <a:r>
              <a:rPr sz="6000" dirty="0" err="1"/>
              <a:t>edən</a:t>
            </a:r>
            <a:r>
              <a:rPr sz="6000" dirty="0"/>
              <a:t>  </a:t>
            </a:r>
            <a:r>
              <a:rPr sz="6000" dirty="0" err="1"/>
              <a:t>orqan</a:t>
            </a:r>
            <a:r>
              <a:rPr sz="6000" dirty="0"/>
              <a:t> </a:t>
            </a:r>
            <a:r>
              <a:rPr sz="6000" dirty="0" err="1"/>
              <a:t>hansıdır</a:t>
            </a:r>
            <a:r>
              <a:rPr sz="6000" dirty="0"/>
              <a:t>?</a:t>
            </a:r>
          </a:p>
        </p:txBody>
      </p:sp>
      <p:sp>
        <p:nvSpPr>
          <p:cNvPr id="168" name="Sosial yardım aztəminatlı ailələrə Əmək və Əhalinin Sosial Müdafiəsi Nazirliyi tərəfindən təyin olunur.…"/>
          <p:cNvSpPr txBox="1">
            <a:spLocks noGrp="1"/>
          </p:cNvSpPr>
          <p:nvPr>
            <p:ph type="body" idx="1"/>
          </p:nvPr>
        </p:nvSpPr>
        <p:spPr>
          <a:xfrm>
            <a:off x="898440" y="3178652"/>
            <a:ext cx="22112258" cy="6957470"/>
          </a:xfrm>
          <a:prstGeom prst="rect">
            <a:avLst/>
          </a:prstGeom>
        </p:spPr>
        <p:txBody>
          <a:bodyPr>
            <a:normAutofit lnSpcReduction="10000"/>
          </a:bodyPr>
          <a:lstStyle/>
          <a:p>
            <a:pPr marL="857250" indent="-857250" algn="just" defTabSz="452627">
              <a:buFont typeface="Wingdings" panose="05000000000000000000" pitchFamily="2" charset="2"/>
              <a:buChar char="Ø"/>
              <a:defRPr sz="6900" b="0">
                <a:solidFill>
                  <a:srgbClr val="212529"/>
                </a:solidFill>
                <a:uFill>
                  <a:solidFill>
                    <a:srgbClr val="212529"/>
                  </a:solidFill>
                </a:uFill>
                <a:latin typeface="Times New Roman"/>
                <a:ea typeface="Times New Roman"/>
                <a:cs typeface="Times New Roman"/>
                <a:sym typeface="Times New Roman"/>
              </a:defRPr>
            </a:pPr>
            <a:r>
              <a:rPr dirty="0" err="1"/>
              <a:t>Sosial</a:t>
            </a:r>
            <a:r>
              <a:rPr dirty="0"/>
              <a:t> </a:t>
            </a:r>
            <a:r>
              <a:rPr dirty="0" err="1"/>
              <a:t>yardım</a:t>
            </a:r>
            <a:r>
              <a:rPr dirty="0"/>
              <a:t> </a:t>
            </a:r>
            <a:r>
              <a:rPr dirty="0" err="1"/>
              <a:t>aztəminatlı</a:t>
            </a:r>
            <a:r>
              <a:rPr dirty="0"/>
              <a:t> </a:t>
            </a:r>
            <a:r>
              <a:rPr dirty="0" err="1"/>
              <a:t>ailələrə</a:t>
            </a:r>
            <a:r>
              <a:rPr dirty="0"/>
              <a:t> </a:t>
            </a:r>
            <a:r>
              <a:rPr dirty="0" err="1"/>
              <a:t>Əmək</a:t>
            </a:r>
            <a:r>
              <a:rPr dirty="0"/>
              <a:t> </a:t>
            </a:r>
            <a:r>
              <a:rPr dirty="0" err="1"/>
              <a:t>və</a:t>
            </a:r>
            <a:r>
              <a:rPr dirty="0"/>
              <a:t> </a:t>
            </a:r>
            <a:r>
              <a:rPr dirty="0" err="1"/>
              <a:t>Əhalinin</a:t>
            </a:r>
            <a:r>
              <a:rPr dirty="0"/>
              <a:t> </a:t>
            </a:r>
            <a:r>
              <a:rPr dirty="0" err="1"/>
              <a:t>Sosial</a:t>
            </a:r>
            <a:r>
              <a:rPr dirty="0"/>
              <a:t> </a:t>
            </a:r>
            <a:r>
              <a:rPr dirty="0" err="1"/>
              <a:t>Müdafiəsi</a:t>
            </a:r>
            <a:r>
              <a:rPr dirty="0"/>
              <a:t> </a:t>
            </a:r>
            <a:r>
              <a:rPr dirty="0" err="1"/>
              <a:t>Nazirliyi</a:t>
            </a:r>
            <a:r>
              <a:rPr dirty="0"/>
              <a:t> </a:t>
            </a:r>
            <a:r>
              <a:rPr dirty="0" err="1"/>
              <a:t>tərəfindən</a:t>
            </a:r>
            <a:r>
              <a:rPr dirty="0"/>
              <a:t> </a:t>
            </a:r>
            <a:r>
              <a:rPr dirty="0" err="1"/>
              <a:t>təyin</a:t>
            </a:r>
            <a:r>
              <a:rPr dirty="0"/>
              <a:t> </a:t>
            </a:r>
            <a:r>
              <a:rPr dirty="0" err="1"/>
              <a:t>olunur</a:t>
            </a:r>
            <a:r>
              <a:rPr dirty="0"/>
              <a:t>.</a:t>
            </a:r>
          </a:p>
          <a:p>
            <a:pPr marL="857250" marR="6915" indent="-857250" algn="just" defTabSz="452627">
              <a:lnSpc>
                <a:spcPct val="115000"/>
              </a:lnSpc>
              <a:spcBef>
                <a:spcPts val="900"/>
              </a:spcBef>
              <a:buFont typeface="Wingdings" panose="05000000000000000000" pitchFamily="2" charset="2"/>
              <a:buChar char="Ø"/>
              <a:defRPr sz="6900" b="0">
                <a:solidFill>
                  <a:srgbClr val="212529"/>
                </a:solidFill>
                <a:uFill>
                  <a:solidFill>
                    <a:srgbClr val="212529"/>
                  </a:solidFill>
                </a:uFill>
                <a:latin typeface="Times New Roman"/>
                <a:ea typeface="Times New Roman"/>
                <a:cs typeface="Times New Roman"/>
                <a:sym typeface="Times New Roman"/>
              </a:defRPr>
            </a:pPr>
            <a:r>
              <a:rPr dirty="0" err="1"/>
              <a:t>Sosial</a:t>
            </a:r>
            <a:r>
              <a:rPr dirty="0"/>
              <a:t> </a:t>
            </a:r>
            <a:r>
              <a:rPr dirty="0" err="1"/>
              <a:t>yardım</a:t>
            </a:r>
            <a:r>
              <a:rPr dirty="0"/>
              <a:t> </a:t>
            </a:r>
            <a:r>
              <a:rPr dirty="0" err="1"/>
              <a:t>alınması</a:t>
            </a:r>
            <a:r>
              <a:rPr dirty="0"/>
              <a:t> </a:t>
            </a:r>
            <a:r>
              <a:rPr dirty="0" err="1"/>
              <a:t>ilə</a:t>
            </a:r>
            <a:r>
              <a:rPr dirty="0"/>
              <a:t> </a:t>
            </a:r>
            <a:r>
              <a:rPr dirty="0" err="1"/>
              <a:t>bağlı</a:t>
            </a:r>
            <a:r>
              <a:rPr dirty="0"/>
              <a:t> </a:t>
            </a:r>
            <a:r>
              <a:rPr dirty="0" err="1"/>
              <a:t>elektron</a:t>
            </a:r>
            <a:r>
              <a:rPr dirty="0"/>
              <a:t> </a:t>
            </a:r>
            <a:r>
              <a:rPr dirty="0" err="1"/>
              <a:t>xidmətlər</a:t>
            </a:r>
            <a:r>
              <a:rPr dirty="0"/>
              <a:t> ƏƏSMN-</a:t>
            </a:r>
            <a:r>
              <a:rPr dirty="0" err="1"/>
              <a:t>nin</a:t>
            </a:r>
            <a:r>
              <a:rPr dirty="0"/>
              <a:t> </a:t>
            </a:r>
            <a:r>
              <a:rPr dirty="0" err="1"/>
              <a:t>mərkəzləşdirilmiş</a:t>
            </a:r>
            <a:r>
              <a:rPr dirty="0"/>
              <a:t> </a:t>
            </a:r>
            <a:r>
              <a:rPr dirty="0" err="1"/>
              <a:t>elektron</a:t>
            </a:r>
            <a:r>
              <a:rPr dirty="0"/>
              <a:t> </a:t>
            </a:r>
            <a:r>
              <a:rPr dirty="0" err="1"/>
              <a:t>informasiya</a:t>
            </a:r>
            <a:r>
              <a:rPr dirty="0"/>
              <a:t> </a:t>
            </a:r>
            <a:r>
              <a:rPr dirty="0" err="1"/>
              <a:t>sistemi</a:t>
            </a:r>
            <a:r>
              <a:rPr dirty="0"/>
              <a:t> </a:t>
            </a:r>
            <a:r>
              <a:rPr dirty="0" err="1"/>
              <a:t>vasitəsilə</a:t>
            </a:r>
            <a:r>
              <a:rPr dirty="0"/>
              <a:t> </a:t>
            </a:r>
            <a:r>
              <a:rPr dirty="0" err="1"/>
              <a:t>həyata</a:t>
            </a:r>
            <a:r>
              <a:rPr dirty="0"/>
              <a:t> </a:t>
            </a:r>
            <a:r>
              <a:rPr dirty="0" err="1"/>
              <a:t>keçirilir</a:t>
            </a:r>
            <a:r>
              <a:rPr dirty="0"/>
              <a:t>. </a:t>
            </a:r>
            <a:r>
              <a:rPr u="sng" dirty="0">
                <a:solidFill>
                  <a:srgbClr val="0000FF"/>
                </a:solidFill>
                <a:uFill>
                  <a:solidFill>
                    <a:srgbClr val="0000FF"/>
                  </a:solidFill>
                </a:uFill>
                <a:hlinkClick r:id="rId2"/>
              </a:rPr>
              <a:t>https://www.e-gov.az/az/services/read/3421/0</a:t>
            </a:r>
          </a:p>
        </p:txBody>
      </p:sp>
      <p:pic>
        <p:nvPicPr>
          <p:cNvPr id="3" name="Picture 2">
            <a:extLst>
              <a:ext uri="{FF2B5EF4-FFF2-40B4-BE49-F238E27FC236}">
                <a16:creationId xmlns:a16="http://schemas.microsoft.com/office/drawing/2014/main" id="{7A9AF3F0-D755-E229-F1CF-33C97BBE2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302" y="9862516"/>
            <a:ext cx="9037154" cy="3395617"/>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ÜDYS-nin təyin olunması üçün tələb olunan ilkin sənədlər hansılardır?"/>
          <p:cNvSpPr txBox="1">
            <a:spLocks noGrp="1"/>
          </p:cNvSpPr>
          <p:nvPr>
            <p:ph type="title"/>
          </p:nvPr>
        </p:nvSpPr>
        <p:spPr>
          <a:xfrm>
            <a:off x="1206499" y="1079499"/>
            <a:ext cx="22778636" cy="2005988"/>
          </a:xfrm>
          <a:prstGeom prst="rect">
            <a:avLst/>
          </a:prstGeom>
        </p:spPr>
        <p:txBody>
          <a:bodyPr/>
          <a:lstStyle>
            <a:lvl1pPr indent="281176" algn="just" defTabSz="374904">
              <a:lnSpc>
                <a:spcPct val="100000"/>
              </a:lnSpc>
              <a:defRPr sz="5700" spc="0">
                <a:solidFill>
                  <a:srgbClr val="212529"/>
                </a:solidFill>
                <a:uFill>
                  <a:solidFill>
                    <a:srgbClr val="212529"/>
                  </a:solidFill>
                </a:uFill>
                <a:latin typeface="Times New Roman"/>
                <a:ea typeface="Times New Roman"/>
                <a:cs typeface="Times New Roman"/>
                <a:sym typeface="Times New Roman"/>
              </a:defRPr>
            </a:lvl1pPr>
          </a:lstStyle>
          <a:p>
            <a:r>
              <a:rPr dirty="0"/>
              <a:t>ÜDYS-</a:t>
            </a:r>
            <a:r>
              <a:rPr dirty="0" err="1"/>
              <a:t>nin</a:t>
            </a:r>
            <a:r>
              <a:rPr dirty="0"/>
              <a:t> </a:t>
            </a:r>
            <a:r>
              <a:rPr dirty="0" err="1"/>
              <a:t>təyin</a:t>
            </a:r>
            <a:r>
              <a:rPr dirty="0"/>
              <a:t> </a:t>
            </a:r>
            <a:r>
              <a:rPr dirty="0" err="1"/>
              <a:t>olunması</a:t>
            </a:r>
            <a:r>
              <a:rPr dirty="0"/>
              <a:t> </a:t>
            </a:r>
            <a:r>
              <a:rPr dirty="0" err="1"/>
              <a:t>üçün</a:t>
            </a:r>
            <a:r>
              <a:rPr dirty="0"/>
              <a:t> </a:t>
            </a:r>
            <a:r>
              <a:rPr dirty="0" err="1"/>
              <a:t>tələb</a:t>
            </a:r>
            <a:r>
              <a:rPr dirty="0"/>
              <a:t> </a:t>
            </a:r>
            <a:r>
              <a:rPr dirty="0" err="1"/>
              <a:t>olunan</a:t>
            </a:r>
            <a:r>
              <a:rPr dirty="0"/>
              <a:t> </a:t>
            </a:r>
            <a:r>
              <a:rPr dirty="0" err="1"/>
              <a:t>ilkin</a:t>
            </a:r>
            <a:r>
              <a:rPr dirty="0"/>
              <a:t> </a:t>
            </a:r>
            <a:r>
              <a:rPr dirty="0" err="1"/>
              <a:t>sənədlər</a:t>
            </a:r>
            <a:r>
              <a:rPr dirty="0"/>
              <a:t> </a:t>
            </a:r>
            <a:r>
              <a:rPr dirty="0" err="1"/>
              <a:t>hansılardır</a:t>
            </a:r>
            <a:r>
              <a:rPr dirty="0"/>
              <a:t>?</a:t>
            </a:r>
          </a:p>
        </p:txBody>
      </p:sp>
      <p:sp>
        <p:nvSpPr>
          <p:cNvPr id="171" name="Ailə tərkibi barədə arayış;…"/>
          <p:cNvSpPr txBox="1">
            <a:spLocks noGrp="1"/>
          </p:cNvSpPr>
          <p:nvPr>
            <p:ph type="body" idx="1"/>
          </p:nvPr>
        </p:nvSpPr>
        <p:spPr>
          <a:xfrm>
            <a:off x="299633" y="3557801"/>
            <a:ext cx="23685504" cy="9818208"/>
          </a:xfrm>
          <a:prstGeom prst="rect">
            <a:avLst/>
          </a:prstGeom>
        </p:spPr>
        <p:txBody>
          <a:bodyPr/>
          <a:lstStyle/>
          <a:p>
            <a:pPr marL="592073" indent="-169162" algn="just" defTabSz="338326">
              <a:buSzPct val="100000"/>
              <a:buFont typeface="Symbol"/>
              <a:buChar char="·"/>
              <a:defRPr sz="5100">
                <a:solidFill>
                  <a:srgbClr val="212529"/>
                </a:solidFill>
                <a:uFill>
                  <a:solidFill>
                    <a:srgbClr val="212529"/>
                  </a:solidFill>
                </a:uFill>
                <a:latin typeface="Times New Roman"/>
                <a:ea typeface="Times New Roman"/>
                <a:cs typeface="Times New Roman"/>
                <a:sym typeface="Times New Roman"/>
              </a:defRPr>
            </a:pPr>
            <a:r>
              <a:rPr dirty="0" err="1"/>
              <a:t>Ailə</a:t>
            </a:r>
            <a:r>
              <a:rPr dirty="0"/>
              <a:t> </a:t>
            </a:r>
            <a:r>
              <a:rPr dirty="0" err="1"/>
              <a:t>tərkibi</a:t>
            </a:r>
            <a:r>
              <a:rPr dirty="0"/>
              <a:t> </a:t>
            </a:r>
            <a:r>
              <a:rPr dirty="0" err="1"/>
              <a:t>barədə</a:t>
            </a:r>
            <a:r>
              <a:rPr dirty="0"/>
              <a:t> </a:t>
            </a:r>
            <a:r>
              <a:rPr dirty="0" err="1"/>
              <a:t>arayış</a:t>
            </a:r>
            <a:r>
              <a:rPr dirty="0"/>
              <a:t>;</a:t>
            </a:r>
          </a:p>
          <a:p>
            <a:pPr marL="592073" indent="-169162" algn="just" defTabSz="338326">
              <a:buSzPct val="100000"/>
              <a:buFont typeface="Symbol"/>
              <a:buChar char="·"/>
              <a:defRPr sz="5100">
                <a:solidFill>
                  <a:srgbClr val="212529"/>
                </a:solidFill>
                <a:uFill>
                  <a:solidFill>
                    <a:srgbClr val="212529"/>
                  </a:solidFill>
                </a:uFill>
                <a:latin typeface="Times New Roman"/>
                <a:ea typeface="Times New Roman"/>
                <a:cs typeface="Times New Roman"/>
                <a:sym typeface="Times New Roman"/>
              </a:defRPr>
            </a:pPr>
            <a:r>
              <a:rPr dirty="0" err="1"/>
              <a:t>Təmsilçilik</a:t>
            </a:r>
            <a:r>
              <a:rPr dirty="0"/>
              <a:t> </a:t>
            </a:r>
            <a:r>
              <a:rPr dirty="0" err="1"/>
              <a:t>barədə</a:t>
            </a:r>
            <a:r>
              <a:rPr dirty="0"/>
              <a:t> </a:t>
            </a:r>
            <a:r>
              <a:rPr dirty="0" err="1"/>
              <a:t>ərizə</a:t>
            </a:r>
            <a:r>
              <a:rPr dirty="0"/>
              <a:t>. </a:t>
            </a:r>
          </a:p>
          <a:p>
            <a:pPr algn="just" defTabSz="338326">
              <a:defRPr sz="5100">
                <a:solidFill>
                  <a:srgbClr val="212529"/>
                </a:solidFill>
                <a:uFill>
                  <a:solidFill>
                    <a:srgbClr val="212529"/>
                  </a:solidFill>
                </a:uFill>
                <a:latin typeface="Times New Roman"/>
                <a:ea typeface="Times New Roman"/>
                <a:cs typeface="Times New Roman"/>
                <a:sym typeface="Times New Roman"/>
              </a:defRPr>
            </a:pPr>
            <a:endParaRPr dirty="0"/>
          </a:p>
          <a:p>
            <a:pPr algn="just" defTabSz="338326">
              <a:defRPr sz="5100" b="0">
                <a:solidFill>
                  <a:srgbClr val="212529"/>
                </a:solidFill>
                <a:uFill>
                  <a:solidFill>
                    <a:srgbClr val="212529"/>
                  </a:solidFill>
                </a:uFill>
                <a:latin typeface="Times New Roman"/>
                <a:ea typeface="Times New Roman"/>
                <a:cs typeface="Times New Roman"/>
                <a:sym typeface="Times New Roman"/>
              </a:defRPr>
            </a:pPr>
            <a:r>
              <a:rPr dirty="0" err="1"/>
              <a:t>Ailəni</a:t>
            </a:r>
            <a:r>
              <a:rPr dirty="0"/>
              <a:t> </a:t>
            </a:r>
            <a:r>
              <a:rPr dirty="0" err="1"/>
              <a:t>təmsil</a:t>
            </a:r>
            <a:r>
              <a:rPr dirty="0"/>
              <a:t> </a:t>
            </a:r>
            <a:r>
              <a:rPr dirty="0" err="1"/>
              <a:t>edən</a:t>
            </a:r>
            <a:r>
              <a:rPr dirty="0"/>
              <a:t> </a:t>
            </a:r>
            <a:r>
              <a:rPr dirty="0" err="1"/>
              <a:t>yetkinlik</a:t>
            </a:r>
            <a:r>
              <a:rPr dirty="0"/>
              <a:t> </a:t>
            </a:r>
            <a:r>
              <a:rPr dirty="0" err="1"/>
              <a:t>yaşına</a:t>
            </a:r>
            <a:r>
              <a:rPr dirty="0"/>
              <a:t> </a:t>
            </a:r>
            <a:r>
              <a:rPr dirty="0" err="1"/>
              <a:t>çatmış</a:t>
            </a:r>
            <a:r>
              <a:rPr dirty="0"/>
              <a:t> </a:t>
            </a:r>
            <a:r>
              <a:rPr dirty="0" err="1"/>
              <a:t>və</a:t>
            </a:r>
            <a:r>
              <a:rPr dirty="0"/>
              <a:t> </a:t>
            </a:r>
            <a:r>
              <a:rPr dirty="0" err="1"/>
              <a:t>əmək</a:t>
            </a:r>
            <a:r>
              <a:rPr dirty="0"/>
              <a:t> </a:t>
            </a:r>
            <a:r>
              <a:rPr dirty="0" err="1"/>
              <a:t>qabiliyyətli</a:t>
            </a:r>
            <a:r>
              <a:rPr dirty="0"/>
              <a:t> </a:t>
            </a:r>
            <a:r>
              <a:rPr dirty="0" err="1"/>
              <a:t>şəxs</a:t>
            </a:r>
            <a:r>
              <a:rPr dirty="0"/>
              <a:t> (</a:t>
            </a:r>
            <a:r>
              <a:rPr dirty="0" err="1"/>
              <a:t>belə</a:t>
            </a:r>
            <a:r>
              <a:rPr dirty="0"/>
              <a:t> </a:t>
            </a:r>
            <a:r>
              <a:rPr dirty="0" err="1"/>
              <a:t>şəxs</a:t>
            </a:r>
            <a:r>
              <a:rPr dirty="0"/>
              <a:t> </a:t>
            </a:r>
            <a:r>
              <a:rPr dirty="0" err="1"/>
              <a:t>olmadıqda</a:t>
            </a:r>
            <a:r>
              <a:rPr dirty="0"/>
              <a:t> </a:t>
            </a:r>
            <a:r>
              <a:rPr dirty="0" err="1"/>
              <a:t>ailə</a:t>
            </a:r>
            <a:r>
              <a:rPr dirty="0"/>
              <a:t> </a:t>
            </a:r>
            <a:r>
              <a:rPr dirty="0" err="1"/>
              <a:t>üzvü</a:t>
            </a:r>
            <a:r>
              <a:rPr dirty="0"/>
              <a:t> </a:t>
            </a:r>
            <a:r>
              <a:rPr dirty="0" err="1"/>
              <a:t>olmayan</a:t>
            </a:r>
            <a:r>
              <a:rPr dirty="0"/>
              <a:t> </a:t>
            </a:r>
            <a:r>
              <a:rPr dirty="0" err="1"/>
              <a:t>qəyyum</a:t>
            </a:r>
            <a:r>
              <a:rPr dirty="0"/>
              <a:t> (</a:t>
            </a:r>
            <a:r>
              <a:rPr dirty="0" err="1"/>
              <a:t>himayəçi</a:t>
            </a:r>
            <a:r>
              <a:rPr dirty="0"/>
              <a:t>), patron (</a:t>
            </a:r>
            <a:r>
              <a:rPr dirty="0" err="1"/>
              <a:t>köməkçi</a:t>
            </a:r>
            <a:r>
              <a:rPr dirty="0"/>
              <a:t>) </a:t>
            </a:r>
            <a:r>
              <a:rPr dirty="0" err="1"/>
              <a:t>və</a:t>
            </a:r>
            <a:r>
              <a:rPr dirty="0"/>
              <a:t> </a:t>
            </a:r>
            <a:r>
              <a:rPr dirty="0" err="1"/>
              <a:t>ya</a:t>
            </a:r>
            <a:r>
              <a:rPr dirty="0"/>
              <a:t> </a:t>
            </a:r>
            <a:r>
              <a:rPr dirty="0" err="1"/>
              <a:t>vəkil</a:t>
            </a:r>
            <a:r>
              <a:rPr dirty="0"/>
              <a:t> </a:t>
            </a:r>
            <a:r>
              <a:rPr dirty="0" err="1"/>
              <a:t>edilmiş</a:t>
            </a:r>
            <a:r>
              <a:rPr dirty="0"/>
              <a:t> </a:t>
            </a:r>
            <a:r>
              <a:rPr dirty="0" err="1"/>
              <a:t>şəxs</a:t>
            </a:r>
            <a:r>
              <a:rPr dirty="0"/>
              <a:t>) </a:t>
            </a:r>
            <a:r>
              <a:rPr dirty="0" err="1"/>
              <a:t>sosial</a:t>
            </a:r>
            <a:r>
              <a:rPr dirty="0"/>
              <a:t> </a:t>
            </a:r>
            <a:r>
              <a:rPr dirty="0" err="1"/>
              <a:t>yardımın</a:t>
            </a:r>
            <a:r>
              <a:rPr dirty="0"/>
              <a:t> </a:t>
            </a:r>
            <a:r>
              <a:rPr dirty="0" err="1"/>
              <a:t>alınması</a:t>
            </a:r>
            <a:r>
              <a:rPr dirty="0"/>
              <a:t> </a:t>
            </a:r>
            <a:r>
              <a:rPr dirty="0" err="1"/>
              <a:t>üçün</a:t>
            </a:r>
            <a:r>
              <a:rPr dirty="0"/>
              <a:t> </a:t>
            </a:r>
            <a:r>
              <a:rPr dirty="0" err="1"/>
              <a:t>müraciət</a:t>
            </a:r>
            <a:r>
              <a:rPr dirty="0"/>
              <a:t> </a:t>
            </a:r>
            <a:r>
              <a:rPr dirty="0" err="1"/>
              <a:t>edə</a:t>
            </a:r>
            <a:r>
              <a:rPr dirty="0"/>
              <a:t> </a:t>
            </a:r>
            <a:r>
              <a:rPr dirty="0" err="1"/>
              <a:t>bilər</a:t>
            </a:r>
            <a:r>
              <a:rPr dirty="0"/>
              <a:t>. </a:t>
            </a:r>
          </a:p>
          <a:p>
            <a:pPr algn="just" defTabSz="338326">
              <a:defRPr sz="5100" b="0">
                <a:solidFill>
                  <a:srgbClr val="212529"/>
                </a:solidFill>
                <a:uFill>
                  <a:solidFill>
                    <a:srgbClr val="212529"/>
                  </a:solidFill>
                </a:uFill>
                <a:latin typeface="Times New Roman"/>
                <a:ea typeface="Times New Roman"/>
                <a:cs typeface="Times New Roman"/>
                <a:sym typeface="Times New Roman"/>
              </a:defRPr>
            </a:pPr>
            <a:endParaRPr dirty="0"/>
          </a:p>
          <a:p>
            <a:pPr algn="just" defTabSz="338326">
              <a:defRPr sz="5100" b="0">
                <a:solidFill>
                  <a:srgbClr val="212529"/>
                </a:solidFill>
                <a:uFill>
                  <a:solidFill>
                    <a:srgbClr val="212529"/>
                  </a:solidFill>
                </a:uFill>
                <a:latin typeface="Times New Roman"/>
                <a:ea typeface="Times New Roman"/>
                <a:cs typeface="Times New Roman"/>
                <a:sym typeface="Times New Roman"/>
              </a:defRPr>
            </a:pPr>
            <a:r>
              <a:rPr dirty="0" err="1"/>
              <a:t>Ailə</a:t>
            </a:r>
            <a:r>
              <a:rPr dirty="0"/>
              <a:t> </a:t>
            </a:r>
            <a:r>
              <a:rPr dirty="0" err="1"/>
              <a:t>tərkibi</a:t>
            </a:r>
            <a:r>
              <a:rPr dirty="0"/>
              <a:t> </a:t>
            </a:r>
            <a:r>
              <a:rPr dirty="0" err="1"/>
              <a:t>barədə</a:t>
            </a:r>
            <a:r>
              <a:rPr dirty="0"/>
              <a:t> </a:t>
            </a:r>
            <a:r>
              <a:rPr dirty="0" err="1"/>
              <a:t>arayış</a:t>
            </a:r>
            <a:r>
              <a:rPr dirty="0"/>
              <a:t> </a:t>
            </a:r>
            <a:r>
              <a:rPr dirty="0" err="1"/>
              <a:t>yaşayış</a:t>
            </a:r>
            <a:r>
              <a:rPr dirty="0"/>
              <a:t> </a:t>
            </a:r>
            <a:r>
              <a:rPr dirty="0" err="1"/>
              <a:t>yeri</a:t>
            </a:r>
            <a:r>
              <a:rPr dirty="0"/>
              <a:t> </a:t>
            </a:r>
            <a:r>
              <a:rPr dirty="0" err="1"/>
              <a:t>üzrə</a:t>
            </a:r>
            <a:r>
              <a:rPr dirty="0"/>
              <a:t> rayon (</a:t>
            </a:r>
            <a:r>
              <a:rPr dirty="0" err="1"/>
              <a:t>şəhər</a:t>
            </a:r>
            <a:r>
              <a:rPr dirty="0"/>
              <a:t>) </a:t>
            </a:r>
            <a:r>
              <a:rPr dirty="0" err="1"/>
              <a:t>icra</a:t>
            </a:r>
            <a:r>
              <a:rPr dirty="0"/>
              <a:t> </a:t>
            </a:r>
            <a:r>
              <a:rPr dirty="0" err="1"/>
              <a:t>hakimiyyəti</a:t>
            </a:r>
            <a:r>
              <a:rPr dirty="0"/>
              <a:t> </a:t>
            </a:r>
            <a:r>
              <a:rPr dirty="0" err="1"/>
              <a:t>başçısının</a:t>
            </a:r>
            <a:r>
              <a:rPr dirty="0"/>
              <a:t> </a:t>
            </a:r>
            <a:r>
              <a:rPr dirty="0" err="1"/>
              <a:t>inzibati</a:t>
            </a:r>
            <a:r>
              <a:rPr dirty="0"/>
              <a:t> </a:t>
            </a:r>
            <a:r>
              <a:rPr dirty="0" err="1"/>
              <a:t>ərazi</a:t>
            </a:r>
            <a:r>
              <a:rPr dirty="0"/>
              <a:t> </a:t>
            </a:r>
            <a:r>
              <a:rPr dirty="0" err="1"/>
              <a:t>dairəsi</a:t>
            </a:r>
            <a:r>
              <a:rPr dirty="0"/>
              <a:t> </a:t>
            </a:r>
            <a:r>
              <a:rPr dirty="0" err="1"/>
              <a:t>və</a:t>
            </a:r>
            <a:r>
              <a:rPr dirty="0"/>
              <a:t> </a:t>
            </a:r>
            <a:r>
              <a:rPr dirty="0" err="1"/>
              <a:t>sahə</a:t>
            </a:r>
            <a:r>
              <a:rPr dirty="0"/>
              <a:t> </a:t>
            </a:r>
            <a:r>
              <a:rPr dirty="0" err="1"/>
              <a:t>inzibati</a:t>
            </a:r>
            <a:r>
              <a:rPr dirty="0"/>
              <a:t> </a:t>
            </a:r>
            <a:r>
              <a:rPr dirty="0" err="1"/>
              <a:t>ərazi</a:t>
            </a:r>
            <a:r>
              <a:rPr dirty="0"/>
              <a:t> </a:t>
            </a:r>
            <a:r>
              <a:rPr dirty="0" err="1"/>
              <a:t>dairəsi</a:t>
            </a:r>
            <a:r>
              <a:rPr dirty="0"/>
              <a:t> </a:t>
            </a:r>
            <a:r>
              <a:rPr dirty="0" err="1"/>
              <a:t>üzrə</a:t>
            </a:r>
            <a:r>
              <a:rPr dirty="0"/>
              <a:t> </a:t>
            </a:r>
            <a:r>
              <a:rPr dirty="0" err="1"/>
              <a:t>nümayəndəlikləri</a:t>
            </a:r>
            <a:r>
              <a:rPr dirty="0"/>
              <a:t> </a:t>
            </a:r>
            <a:r>
              <a:rPr dirty="0" err="1"/>
              <a:t>tərəfindən</a:t>
            </a:r>
            <a:r>
              <a:rPr dirty="0"/>
              <a:t> </a:t>
            </a:r>
            <a:r>
              <a:rPr dirty="0" err="1"/>
              <a:t>verilir</a:t>
            </a:r>
            <a:r>
              <a:rPr dirty="0"/>
              <a:t>. </a:t>
            </a:r>
            <a:r>
              <a:rPr dirty="0" err="1"/>
              <a:t>Həmin</a:t>
            </a:r>
            <a:r>
              <a:rPr dirty="0"/>
              <a:t> </a:t>
            </a:r>
            <a:r>
              <a:rPr dirty="0" err="1"/>
              <a:t>arayış</a:t>
            </a:r>
            <a:r>
              <a:rPr dirty="0"/>
              <a:t>  </a:t>
            </a:r>
            <a:r>
              <a:rPr dirty="0" err="1"/>
              <a:t>notarius</a:t>
            </a:r>
            <a:r>
              <a:rPr dirty="0"/>
              <a:t> </a:t>
            </a:r>
            <a:r>
              <a:rPr dirty="0" err="1"/>
              <a:t>tərəfindən</a:t>
            </a:r>
            <a:r>
              <a:rPr dirty="0"/>
              <a:t> </a:t>
            </a:r>
            <a:r>
              <a:rPr dirty="0" err="1"/>
              <a:t>təsdiq</a:t>
            </a:r>
            <a:r>
              <a:rPr dirty="0"/>
              <a:t> </a:t>
            </a:r>
            <a:r>
              <a:rPr dirty="0" err="1"/>
              <a:t>olunur</a:t>
            </a:r>
            <a:r>
              <a:rPr dirty="0"/>
              <a:t> </a:t>
            </a:r>
            <a:r>
              <a:rPr dirty="0" err="1"/>
              <a:t>və</a:t>
            </a:r>
            <a:r>
              <a:rPr dirty="0"/>
              <a:t> </a:t>
            </a:r>
            <a:r>
              <a:rPr dirty="0" err="1"/>
              <a:t>arayışla</a:t>
            </a:r>
            <a:r>
              <a:rPr dirty="0"/>
              <a:t> </a:t>
            </a:r>
            <a:r>
              <a:rPr dirty="0" err="1"/>
              <a:t>birlikdə</a:t>
            </a:r>
            <a:r>
              <a:rPr dirty="0"/>
              <a:t> </a:t>
            </a:r>
            <a:r>
              <a:rPr dirty="0" err="1"/>
              <a:t>şəxsiyyəti</a:t>
            </a:r>
            <a:r>
              <a:rPr dirty="0"/>
              <a:t> </a:t>
            </a:r>
            <a:r>
              <a:rPr dirty="0" err="1"/>
              <a:t>təsdiq</a:t>
            </a:r>
            <a:r>
              <a:rPr dirty="0"/>
              <a:t> </a:t>
            </a:r>
            <a:r>
              <a:rPr dirty="0" err="1"/>
              <a:t>edən</a:t>
            </a:r>
            <a:r>
              <a:rPr dirty="0"/>
              <a:t> </a:t>
            </a:r>
            <a:r>
              <a:rPr dirty="0" err="1"/>
              <a:t>sənəd</a:t>
            </a:r>
            <a:r>
              <a:rPr dirty="0"/>
              <a:t> </a:t>
            </a:r>
            <a:r>
              <a:rPr dirty="0" err="1"/>
              <a:t>əsasında</a:t>
            </a:r>
            <a:r>
              <a:rPr dirty="0"/>
              <a:t> </a:t>
            </a:r>
            <a:r>
              <a:rPr dirty="0" err="1"/>
              <a:t>notariusdan</a:t>
            </a:r>
            <a:r>
              <a:rPr dirty="0"/>
              <a:t>  </a:t>
            </a:r>
            <a:r>
              <a:rPr dirty="0" err="1"/>
              <a:t>ailəni</a:t>
            </a:r>
            <a:r>
              <a:rPr dirty="0"/>
              <a:t> </a:t>
            </a:r>
            <a:r>
              <a:rPr dirty="0" err="1"/>
              <a:t>təmsil</a:t>
            </a:r>
            <a:r>
              <a:rPr dirty="0"/>
              <a:t> </a:t>
            </a:r>
            <a:r>
              <a:rPr dirty="0" err="1"/>
              <a:t>edən</a:t>
            </a:r>
            <a:r>
              <a:rPr dirty="0"/>
              <a:t> </a:t>
            </a:r>
            <a:r>
              <a:rPr dirty="0" err="1"/>
              <a:t>şəxsin</a:t>
            </a:r>
            <a:r>
              <a:rPr dirty="0"/>
              <a:t> </a:t>
            </a:r>
            <a:r>
              <a:rPr dirty="0" err="1"/>
              <a:t>adına</a:t>
            </a:r>
            <a:r>
              <a:rPr dirty="0"/>
              <a:t> </a:t>
            </a:r>
            <a:r>
              <a:rPr dirty="0" err="1"/>
              <a:t>təmsilçilik</a:t>
            </a:r>
            <a:r>
              <a:rPr dirty="0"/>
              <a:t> </a:t>
            </a:r>
            <a:r>
              <a:rPr dirty="0" err="1"/>
              <a:t>barədə</a:t>
            </a:r>
            <a:r>
              <a:rPr dirty="0"/>
              <a:t> </a:t>
            </a:r>
            <a:r>
              <a:rPr dirty="0" err="1"/>
              <a:t>ərizə</a:t>
            </a:r>
            <a:r>
              <a:rPr dirty="0"/>
              <a:t> </a:t>
            </a:r>
            <a:r>
              <a:rPr dirty="0" err="1"/>
              <a:t>verilir</a:t>
            </a:r>
            <a:r>
              <a:rPr dirty="0"/>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Gövde Düzeyi Bir…"/>
          <p:cNvSpPr txBox="1">
            <a:spLocks noGrp="1"/>
          </p:cNvSpPr>
          <p:nvPr>
            <p:ph type="body" idx="21"/>
          </p:nvPr>
        </p:nvSpPr>
        <p:spPr>
          <a:xfrm>
            <a:off x="1206500" y="1948070"/>
            <a:ext cx="21971000" cy="105564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algn="just" defTabSz="457200">
              <a:lnSpc>
                <a:spcPct val="100000"/>
              </a:lnSpc>
              <a:spcBef>
                <a:spcPts val="0"/>
              </a:spcBef>
              <a:buSzTx/>
              <a:buFont typeface="Arial" panose="020B0604020202020204" pitchFamily="34" charset="0"/>
              <a:buChar char="•"/>
              <a:defRPr sz="7000">
                <a:solidFill>
                  <a:srgbClr val="212529"/>
                </a:solidFill>
                <a:uFill>
                  <a:solidFill>
                    <a:srgbClr val="212529"/>
                  </a:solidFill>
                </a:uFill>
                <a:latin typeface="Times New Roman"/>
                <a:ea typeface="Times New Roman"/>
                <a:cs typeface="Times New Roman"/>
                <a:sym typeface="Times New Roman"/>
              </a:defRPr>
            </a:pPr>
            <a:r>
              <a:rPr sz="6600" dirty="0" err="1"/>
              <a:t>Müraciət</a:t>
            </a:r>
            <a:r>
              <a:rPr sz="6600" dirty="0"/>
              <a:t> </a:t>
            </a:r>
            <a:r>
              <a:rPr sz="6600" dirty="0" err="1"/>
              <a:t>nümayəndə</a:t>
            </a:r>
            <a:r>
              <a:rPr sz="6600" dirty="0"/>
              <a:t> </a:t>
            </a:r>
            <a:r>
              <a:rPr sz="6600" dirty="0" err="1"/>
              <a:t>tərəfindən</a:t>
            </a:r>
            <a:r>
              <a:rPr sz="6600" dirty="0"/>
              <a:t> </a:t>
            </a:r>
            <a:r>
              <a:rPr sz="6600" dirty="0" err="1"/>
              <a:t>edildikdə</a:t>
            </a:r>
            <a:r>
              <a:rPr sz="6600" dirty="0"/>
              <a:t>, </a:t>
            </a:r>
            <a:r>
              <a:rPr sz="6600" dirty="0" err="1"/>
              <a:t>şəxsin</a:t>
            </a:r>
            <a:r>
              <a:rPr sz="6600" dirty="0"/>
              <a:t> </a:t>
            </a:r>
            <a:r>
              <a:rPr sz="6600" dirty="0" err="1"/>
              <a:t>qəyyum</a:t>
            </a:r>
            <a:r>
              <a:rPr sz="6600" dirty="0"/>
              <a:t> (</a:t>
            </a:r>
            <a:r>
              <a:rPr sz="6600" dirty="0" err="1"/>
              <a:t>himayəçi</a:t>
            </a:r>
            <a:r>
              <a:rPr sz="6600" dirty="0"/>
              <a:t>) </a:t>
            </a:r>
            <a:r>
              <a:rPr sz="6600" dirty="0" err="1"/>
              <a:t>və</a:t>
            </a:r>
            <a:r>
              <a:rPr sz="6600" dirty="0"/>
              <a:t> </a:t>
            </a:r>
            <a:r>
              <a:rPr sz="6600" dirty="0" err="1"/>
              <a:t>ya</a:t>
            </a:r>
            <a:r>
              <a:rPr sz="6600" dirty="0"/>
              <a:t> patron (</a:t>
            </a:r>
            <a:r>
              <a:rPr sz="6600" dirty="0" err="1"/>
              <a:t>köməkçi</a:t>
            </a:r>
            <a:r>
              <a:rPr sz="6600" dirty="0"/>
              <a:t>) </a:t>
            </a:r>
            <a:r>
              <a:rPr sz="6600" dirty="0" err="1"/>
              <a:t>olmasını</a:t>
            </a:r>
            <a:r>
              <a:rPr sz="6600" dirty="0"/>
              <a:t> </a:t>
            </a:r>
            <a:r>
              <a:rPr sz="6600" dirty="0" err="1"/>
              <a:t>təsdiq</a:t>
            </a:r>
            <a:r>
              <a:rPr sz="6600" dirty="0"/>
              <a:t> </a:t>
            </a:r>
            <a:r>
              <a:rPr sz="6600" dirty="0" err="1"/>
              <a:t>edən</a:t>
            </a:r>
            <a:r>
              <a:rPr sz="6600" dirty="0"/>
              <a:t> </a:t>
            </a:r>
            <a:r>
              <a:rPr sz="6600" dirty="0" err="1"/>
              <a:t>sənədin</a:t>
            </a:r>
            <a:r>
              <a:rPr sz="6600" dirty="0"/>
              <a:t> </a:t>
            </a:r>
            <a:r>
              <a:rPr sz="6600" dirty="0" err="1"/>
              <a:t>surəti</a:t>
            </a:r>
            <a:r>
              <a:rPr sz="6600" dirty="0"/>
              <a:t> </a:t>
            </a:r>
            <a:r>
              <a:rPr sz="6600" dirty="0" err="1"/>
              <a:t>arayışa</a:t>
            </a:r>
            <a:r>
              <a:rPr sz="6600" dirty="0"/>
              <a:t> </a:t>
            </a:r>
            <a:r>
              <a:rPr sz="6600" dirty="0" err="1"/>
              <a:t>əlavə</a:t>
            </a:r>
            <a:r>
              <a:rPr sz="6600" dirty="0"/>
              <a:t> </a:t>
            </a:r>
            <a:r>
              <a:rPr sz="6600" dirty="0" err="1"/>
              <a:t>edilir</a:t>
            </a:r>
            <a:r>
              <a:rPr sz="6600" dirty="0"/>
              <a:t>. </a:t>
            </a:r>
          </a:p>
          <a:p>
            <a:pPr algn="just" defTabSz="457200">
              <a:lnSpc>
                <a:spcPct val="100000"/>
              </a:lnSpc>
              <a:spcBef>
                <a:spcPts val="0"/>
              </a:spcBef>
              <a:buSzTx/>
              <a:buFont typeface="Arial" panose="020B0604020202020204" pitchFamily="34" charset="0"/>
              <a:buChar char="•"/>
              <a:defRPr sz="7000">
                <a:solidFill>
                  <a:srgbClr val="212529"/>
                </a:solidFill>
                <a:uFill>
                  <a:solidFill>
                    <a:srgbClr val="212529"/>
                  </a:solidFill>
                </a:uFill>
                <a:latin typeface="Times New Roman"/>
                <a:ea typeface="Times New Roman"/>
                <a:cs typeface="Times New Roman"/>
                <a:sym typeface="Times New Roman"/>
              </a:defRPr>
            </a:pPr>
            <a:r>
              <a:rPr sz="6600" dirty="0" err="1"/>
              <a:t>Təmsilçilik</a:t>
            </a:r>
            <a:r>
              <a:rPr sz="6600" dirty="0"/>
              <a:t> </a:t>
            </a:r>
            <a:r>
              <a:rPr sz="6600" dirty="0" err="1"/>
              <a:t>barədə</a:t>
            </a:r>
            <a:r>
              <a:rPr sz="6600" dirty="0"/>
              <a:t> </a:t>
            </a:r>
            <a:r>
              <a:rPr sz="6600" dirty="0" err="1"/>
              <a:t>ərizə</a:t>
            </a:r>
            <a:r>
              <a:rPr sz="6600" dirty="0"/>
              <a:t> - </a:t>
            </a:r>
            <a:r>
              <a:rPr sz="6600" dirty="0" err="1"/>
              <a:t>notariat</a:t>
            </a:r>
            <a:r>
              <a:rPr sz="6600" dirty="0"/>
              <a:t> </a:t>
            </a:r>
            <a:r>
              <a:rPr sz="6600" dirty="0" err="1"/>
              <a:t>orqanı</a:t>
            </a:r>
            <a:r>
              <a:rPr sz="6600" dirty="0"/>
              <a:t> </a:t>
            </a:r>
            <a:r>
              <a:rPr sz="6600" dirty="0" err="1"/>
              <a:t>tərəfindən</a:t>
            </a:r>
            <a:r>
              <a:rPr sz="6600" dirty="0"/>
              <a:t> </a:t>
            </a:r>
            <a:r>
              <a:rPr sz="6600" dirty="0" err="1"/>
              <a:t>təsdiq</a:t>
            </a:r>
            <a:r>
              <a:rPr sz="6600" dirty="0"/>
              <a:t> </a:t>
            </a:r>
            <a:r>
              <a:rPr sz="6600" dirty="0" err="1"/>
              <a:t>edildikdən</a:t>
            </a:r>
            <a:r>
              <a:rPr sz="6600" dirty="0"/>
              <a:t> </a:t>
            </a:r>
            <a:r>
              <a:rPr sz="6600" dirty="0" err="1"/>
              <a:t>sonra</a:t>
            </a:r>
            <a:r>
              <a:rPr sz="6600" dirty="0"/>
              <a:t> </a:t>
            </a:r>
            <a:r>
              <a:rPr sz="6600" dirty="0" err="1"/>
              <a:t>müraciət</a:t>
            </a:r>
            <a:r>
              <a:rPr sz="6600" dirty="0"/>
              <a:t> </a:t>
            </a:r>
            <a:r>
              <a:rPr sz="6600" dirty="0" err="1"/>
              <a:t>üçün</a:t>
            </a:r>
            <a:r>
              <a:rPr sz="6600" dirty="0"/>
              <a:t> 90 (</a:t>
            </a:r>
            <a:r>
              <a:rPr sz="6600" dirty="0" err="1"/>
              <a:t>doxsan</a:t>
            </a:r>
            <a:r>
              <a:rPr sz="6600" dirty="0"/>
              <a:t>) </a:t>
            </a:r>
            <a:r>
              <a:rPr sz="6600" dirty="0" err="1"/>
              <a:t>gün</a:t>
            </a:r>
            <a:r>
              <a:rPr sz="6600" dirty="0"/>
              <a:t> </a:t>
            </a:r>
            <a:r>
              <a:rPr sz="6600" dirty="0" err="1"/>
              <a:t>müddətində</a:t>
            </a:r>
            <a:r>
              <a:rPr sz="6600" dirty="0"/>
              <a:t>, </a:t>
            </a:r>
            <a:r>
              <a:rPr sz="6600" dirty="0" err="1"/>
              <a:t>sosial</a:t>
            </a:r>
            <a:r>
              <a:rPr sz="6600" dirty="0"/>
              <a:t> </a:t>
            </a:r>
            <a:r>
              <a:rPr sz="6600" dirty="0" err="1"/>
              <a:t>yardım</a:t>
            </a:r>
            <a:r>
              <a:rPr sz="6600" dirty="0"/>
              <a:t> </a:t>
            </a:r>
            <a:r>
              <a:rPr sz="6600" dirty="0" err="1"/>
              <a:t>təyin</a:t>
            </a:r>
            <a:r>
              <a:rPr sz="6600" dirty="0"/>
              <a:t> </a:t>
            </a:r>
            <a:r>
              <a:rPr sz="6600" dirty="0" err="1"/>
              <a:t>olunduğu</a:t>
            </a:r>
            <a:r>
              <a:rPr sz="6600" dirty="0"/>
              <a:t> </a:t>
            </a:r>
            <a:r>
              <a:rPr sz="6600" dirty="0" err="1"/>
              <a:t>halda</a:t>
            </a:r>
            <a:r>
              <a:rPr sz="6600" dirty="0"/>
              <a:t> </a:t>
            </a:r>
            <a:r>
              <a:rPr sz="6600" dirty="0" err="1"/>
              <a:t>isə</a:t>
            </a:r>
            <a:r>
              <a:rPr sz="6600" dirty="0"/>
              <a:t> </a:t>
            </a:r>
            <a:r>
              <a:rPr sz="6600" dirty="0" err="1"/>
              <a:t>sosial</a:t>
            </a:r>
            <a:r>
              <a:rPr sz="6600" dirty="0"/>
              <a:t> </a:t>
            </a:r>
            <a:r>
              <a:rPr sz="6600" dirty="0" err="1"/>
              <a:t>yardımın</a:t>
            </a:r>
            <a:r>
              <a:rPr sz="6600" dirty="0"/>
              <a:t> </a:t>
            </a:r>
            <a:r>
              <a:rPr sz="6600" dirty="0" err="1"/>
              <a:t>alındığı</a:t>
            </a:r>
            <a:r>
              <a:rPr sz="6600" dirty="0"/>
              <a:t> </a:t>
            </a:r>
            <a:r>
              <a:rPr sz="6600" dirty="0" err="1"/>
              <a:t>dövrdə</a:t>
            </a:r>
            <a:r>
              <a:rPr sz="6600" dirty="0"/>
              <a:t> </a:t>
            </a:r>
            <a:r>
              <a:rPr sz="6600" dirty="0" err="1"/>
              <a:t>qüvvədədir</a:t>
            </a:r>
            <a:r>
              <a:rPr sz="6600" dirty="0"/>
              <a:t>. </a:t>
            </a:r>
          </a:p>
        </p:txBody>
      </p:sp>
    </p:spTree>
  </p:cSld>
  <p:clrMapOvr>
    <a:masterClrMapping/>
  </p:clrMapOvr>
  <p:transition spd="med"/>
</p:sld>
</file>

<file path=ppt/theme/theme1.xml><?xml version="1.0" encoding="utf-8"?>
<a:theme xmlns:a="http://schemas.openxmlformats.org/drawingml/2006/main" name="33_DynamicLight">
  <a:themeElements>
    <a:clrScheme name="33_DynamicLight">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a:ea typeface="Helvetica"/>
        <a:cs typeface="Helvetica"/>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00"/>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3_DynamicLight">
  <a:themeElements>
    <a:clrScheme name="33_DynamicLight">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a:ea typeface="Helvetica"/>
        <a:cs typeface="Helvetica"/>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00"/>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1535</Words>
  <Application>Microsoft Office PowerPoint</Application>
  <PresentationFormat>Custom</PresentationFormat>
  <Paragraphs>118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Helvetica Neue</vt:lpstr>
      <vt:lpstr>Helvetica Neue Medium</vt:lpstr>
      <vt:lpstr>Palatino</vt:lpstr>
      <vt:lpstr>Symbol</vt:lpstr>
      <vt:lpstr>Times New Roman</vt:lpstr>
      <vt:lpstr>Wingdings</vt:lpstr>
      <vt:lpstr>33_DynamicLight</vt:lpstr>
      <vt:lpstr>Ünvanlı dövlət sosial yardımı nədir və hansı hallarda təyin olunur?</vt:lpstr>
      <vt:lpstr>Əsas anlayışlar: </vt:lpstr>
      <vt:lpstr>PowerPoint Presentation</vt:lpstr>
      <vt:lpstr>PowerPoint Presentation</vt:lpstr>
      <vt:lpstr> ÜDYS hansı aztəminatlı ailələrə şamil edilir?</vt:lpstr>
      <vt:lpstr>PowerPoint Presentation</vt:lpstr>
      <vt:lpstr>Sosial yardımı təyin edilməsinə, verilməsinə və ödənişinə nəzarət edən  orqan hansıdır?</vt:lpstr>
      <vt:lpstr>ÜDYS-nin təyin olunması üçün tələb olunan ilkin sənədlər hansılardır?</vt:lpstr>
      <vt:lpstr>PowerPoint Presentation</vt:lpstr>
      <vt:lpstr>ÜDYS-ə elektron müraciət edilərkən – elektron qaydada ərizə-bəyənnnamə doldurulur. </vt:lpstr>
      <vt:lpstr>Sosial yardımın təyin olunması müddəti: </vt:lpstr>
      <vt:lpstr>Sosial yardımın təyin olunması zamanı ailə tərkibində nəzərə alınmayan şəxslər:</vt:lpstr>
      <vt:lpstr> Hansı hallarda sosial yardımın təyin olunmasından imtina olunur?</vt:lpstr>
      <vt:lpstr>Hansı dəyişikliklər barədə məlumat verilməsi tələb edilmir?</vt:lpstr>
      <vt:lpstr>PowerPoint Presentation</vt:lpstr>
      <vt:lpstr> ÜDYS-nin verilməsi hansı hallarda dayandırılır?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Ünvanlı dövlət sosial yardımı nədir və hansı hallarda təyin olunur?</dc:title>
  <dc:creator>suley</dc:creator>
  <cp:lastModifiedBy>suley</cp:lastModifiedBy>
  <cp:revision>5</cp:revision>
  <dcterms:modified xsi:type="dcterms:W3CDTF">2023-05-31T11:37:31Z</dcterms:modified>
</cp:coreProperties>
</file>